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handoutMasterIdLst>
    <p:handoutMasterId r:id="rId30"/>
  </p:handoutMasterIdLst>
  <p:sldIdLst>
    <p:sldId id="256" r:id="rId2"/>
    <p:sldId id="257" r:id="rId3"/>
    <p:sldId id="258" r:id="rId4"/>
    <p:sldId id="274" r:id="rId5"/>
    <p:sldId id="283" r:id="rId6"/>
    <p:sldId id="260" r:id="rId7"/>
    <p:sldId id="265" r:id="rId8"/>
    <p:sldId id="259" r:id="rId9"/>
    <p:sldId id="267" r:id="rId10"/>
    <p:sldId id="261" r:id="rId11"/>
    <p:sldId id="275" r:id="rId12"/>
    <p:sldId id="277" r:id="rId13"/>
    <p:sldId id="284" r:id="rId14"/>
    <p:sldId id="276" r:id="rId15"/>
    <p:sldId id="278" r:id="rId16"/>
    <p:sldId id="262" r:id="rId17"/>
    <p:sldId id="285" r:id="rId18"/>
    <p:sldId id="280" r:id="rId19"/>
    <p:sldId id="281" r:id="rId20"/>
    <p:sldId id="263" r:id="rId21"/>
    <p:sldId id="270" r:id="rId22"/>
    <p:sldId id="268" r:id="rId23"/>
    <p:sldId id="271" r:id="rId24"/>
    <p:sldId id="272" r:id="rId25"/>
    <p:sldId id="264" r:id="rId26"/>
    <p:sldId id="282"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94648"/>
  </p:normalViewPr>
  <p:slideViewPr>
    <p:cSldViewPr snapToGrid="0" snapToObjects="1">
      <p:cViewPr varScale="1">
        <p:scale>
          <a:sx n="121" d="100"/>
          <a:sy n="121" d="100"/>
        </p:scale>
        <p:origin x="760"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0E725-DCAF-4771-9562-20A9E39131E8}" type="doc">
      <dgm:prSet loTypeId="urn:microsoft.com/office/officeart/2008/layout/LinedList" loCatId="list" qsTypeId="urn:microsoft.com/office/officeart/2005/8/quickstyle/simple2" qsCatId="simple" csTypeId="urn:microsoft.com/office/officeart/2005/8/colors/accent4_2" csCatId="accent4" phldr="1"/>
      <dgm:spPr/>
      <dgm:t>
        <a:bodyPr/>
        <a:lstStyle/>
        <a:p>
          <a:endParaRPr lang="en-US"/>
        </a:p>
      </dgm:t>
    </dgm:pt>
    <dgm:pt modelId="{F34D8220-6677-4A94-B43E-ACA888DED31F}">
      <dgm:prSet/>
      <dgm:spPr/>
      <dgm:t>
        <a:bodyPr/>
        <a:lstStyle/>
        <a:p>
          <a:r>
            <a:rPr kumimoji="1" lang="en-US" dirty="0"/>
            <a:t>Who am</a:t>
          </a:r>
          <a:r>
            <a:rPr kumimoji="1" lang="zh-CN" altLang="en-US" dirty="0"/>
            <a:t> </a:t>
          </a:r>
          <a:r>
            <a:rPr kumimoji="1" lang="en-US" altLang="zh-CN" dirty="0"/>
            <a:t>I</a:t>
          </a:r>
          <a:endParaRPr lang="en-US" dirty="0"/>
        </a:p>
      </dgm:t>
    </dgm:pt>
    <dgm:pt modelId="{5164E3ED-20A6-483B-BC54-5FB5585568E3}" type="parTrans" cxnId="{CF66DD58-5694-4835-8651-292AEB3BEB17}">
      <dgm:prSet/>
      <dgm:spPr/>
      <dgm:t>
        <a:bodyPr/>
        <a:lstStyle/>
        <a:p>
          <a:endParaRPr lang="en-US"/>
        </a:p>
      </dgm:t>
    </dgm:pt>
    <dgm:pt modelId="{5ACAE7C3-9A53-42A6-B7BE-ACA3CE767A04}" type="sibTrans" cxnId="{CF66DD58-5694-4835-8651-292AEB3BEB17}">
      <dgm:prSet/>
      <dgm:spPr/>
      <dgm:t>
        <a:bodyPr/>
        <a:lstStyle/>
        <a:p>
          <a:endParaRPr lang="en-US"/>
        </a:p>
      </dgm:t>
    </dgm:pt>
    <dgm:pt modelId="{4A3A58B9-E833-4AB0-851E-FE9427773129}">
      <dgm:prSet/>
      <dgm:spPr/>
      <dgm:t>
        <a:bodyPr/>
        <a:lstStyle/>
        <a:p>
          <a:r>
            <a:rPr kumimoji="1" lang="en-US" dirty="0"/>
            <a:t>Who writes the Linux kernel</a:t>
          </a:r>
          <a:endParaRPr lang="en-US" dirty="0"/>
        </a:p>
      </dgm:t>
    </dgm:pt>
    <dgm:pt modelId="{9DF5DF28-63D3-445E-BFA4-8FBB3B2F6790}" type="parTrans" cxnId="{0BCF207F-3FB1-4128-9BB2-A3979EC2F15C}">
      <dgm:prSet/>
      <dgm:spPr/>
      <dgm:t>
        <a:bodyPr/>
        <a:lstStyle/>
        <a:p>
          <a:endParaRPr lang="en-US"/>
        </a:p>
      </dgm:t>
    </dgm:pt>
    <dgm:pt modelId="{63A98430-0E61-406E-851B-D43B33408BEF}" type="sibTrans" cxnId="{0BCF207F-3FB1-4128-9BB2-A3979EC2F15C}">
      <dgm:prSet/>
      <dgm:spPr/>
      <dgm:t>
        <a:bodyPr/>
        <a:lstStyle/>
        <a:p>
          <a:endParaRPr lang="en-US"/>
        </a:p>
      </dgm:t>
    </dgm:pt>
    <dgm:pt modelId="{19EDFD73-03AA-4645-8D36-3E7BE9728302}">
      <dgm:prSet/>
      <dgm:spPr/>
      <dgm:t>
        <a:bodyPr/>
        <a:lstStyle/>
        <a:p>
          <a:r>
            <a:rPr kumimoji="1" lang="en-US" dirty="0"/>
            <a:t>Live with upstream kernel</a:t>
          </a:r>
          <a:endParaRPr lang="en-US" dirty="0"/>
        </a:p>
      </dgm:t>
    </dgm:pt>
    <dgm:pt modelId="{EFDE00AA-7153-4DB0-AC1C-CEA9246A5B01}" type="parTrans" cxnId="{B3FDE34B-CDF6-411D-9077-A6615904CE8C}">
      <dgm:prSet/>
      <dgm:spPr/>
      <dgm:t>
        <a:bodyPr/>
        <a:lstStyle/>
        <a:p>
          <a:endParaRPr lang="en-US"/>
        </a:p>
      </dgm:t>
    </dgm:pt>
    <dgm:pt modelId="{1BC512F2-B6DC-409D-9992-7939F4E32DD8}" type="sibTrans" cxnId="{B3FDE34B-CDF6-411D-9077-A6615904CE8C}">
      <dgm:prSet/>
      <dgm:spPr/>
      <dgm:t>
        <a:bodyPr/>
        <a:lstStyle/>
        <a:p>
          <a:endParaRPr lang="en-US"/>
        </a:p>
      </dgm:t>
    </dgm:pt>
    <dgm:pt modelId="{C0A92530-8B9B-4E62-A5AD-7C5A9731F236}">
      <dgm:prSet/>
      <dgm:spPr/>
      <dgm:t>
        <a:bodyPr/>
        <a:lstStyle/>
        <a:p>
          <a:r>
            <a:rPr kumimoji="1" lang="en-US" dirty="0"/>
            <a:t>Architecture relative features</a:t>
          </a:r>
          <a:endParaRPr lang="en-US" dirty="0"/>
        </a:p>
      </dgm:t>
    </dgm:pt>
    <dgm:pt modelId="{7FCE6E63-E98D-462E-A874-DDB7BE7A0EED}" type="parTrans" cxnId="{F69DDE73-048B-4D1A-B566-43D20F701C61}">
      <dgm:prSet/>
      <dgm:spPr/>
      <dgm:t>
        <a:bodyPr/>
        <a:lstStyle/>
        <a:p>
          <a:endParaRPr lang="en-US"/>
        </a:p>
      </dgm:t>
    </dgm:pt>
    <dgm:pt modelId="{A51D91AA-BDFC-4DDD-AD95-D21DD92E63C1}" type="sibTrans" cxnId="{F69DDE73-048B-4D1A-B566-43D20F701C61}">
      <dgm:prSet/>
      <dgm:spPr/>
      <dgm:t>
        <a:bodyPr/>
        <a:lstStyle/>
        <a:p>
          <a:endParaRPr lang="en-US"/>
        </a:p>
      </dgm:t>
    </dgm:pt>
    <dgm:pt modelId="{1ABB3222-A862-4F34-BB23-416DF09253CE}">
      <dgm:prSet/>
      <dgm:spPr/>
      <dgm:t>
        <a:bodyPr/>
        <a:lstStyle/>
        <a:p>
          <a:r>
            <a:rPr kumimoji="1" lang="en-US" dirty="0"/>
            <a:t>Memory features</a:t>
          </a:r>
          <a:endParaRPr lang="en-US" dirty="0"/>
        </a:p>
      </dgm:t>
    </dgm:pt>
    <dgm:pt modelId="{ADD36BD0-595B-4F6A-A352-0EE7B63DE928}" type="parTrans" cxnId="{2C6E42C7-7502-4BD4-90B2-5013775DFB37}">
      <dgm:prSet/>
      <dgm:spPr/>
      <dgm:t>
        <a:bodyPr/>
        <a:lstStyle/>
        <a:p>
          <a:endParaRPr lang="en-US"/>
        </a:p>
      </dgm:t>
    </dgm:pt>
    <dgm:pt modelId="{187D5028-C94A-4538-B1F0-4EA58E1BDEF3}" type="sibTrans" cxnId="{2C6E42C7-7502-4BD4-90B2-5013775DFB37}">
      <dgm:prSet/>
      <dgm:spPr/>
      <dgm:t>
        <a:bodyPr/>
        <a:lstStyle/>
        <a:p>
          <a:endParaRPr lang="en-US"/>
        </a:p>
      </dgm:t>
    </dgm:pt>
    <dgm:pt modelId="{60A4501D-3489-4E49-9CF1-9E80A2414AFF}">
      <dgm:prSet/>
      <dgm:spPr/>
      <dgm:t>
        <a:bodyPr/>
        <a:lstStyle/>
        <a:p>
          <a:r>
            <a:rPr kumimoji="1" lang="en-US"/>
            <a:t>Staging features: ILP32</a:t>
          </a:r>
          <a:endParaRPr lang="en-US"/>
        </a:p>
      </dgm:t>
    </dgm:pt>
    <dgm:pt modelId="{E988A915-C989-4A3F-810C-428D2F6FD6DD}" type="parTrans" cxnId="{3B0D4AC9-445F-4BB2-9942-F4A83DF3F639}">
      <dgm:prSet/>
      <dgm:spPr/>
      <dgm:t>
        <a:bodyPr/>
        <a:lstStyle/>
        <a:p>
          <a:endParaRPr lang="en-US"/>
        </a:p>
      </dgm:t>
    </dgm:pt>
    <dgm:pt modelId="{DD621FE8-4D0D-4710-BEDE-23B58C0B8C7D}" type="sibTrans" cxnId="{3B0D4AC9-445F-4BB2-9942-F4A83DF3F639}">
      <dgm:prSet/>
      <dgm:spPr/>
      <dgm:t>
        <a:bodyPr/>
        <a:lstStyle/>
        <a:p>
          <a:endParaRPr lang="en-US"/>
        </a:p>
      </dgm:t>
    </dgm:pt>
    <dgm:pt modelId="{6B2A1BA8-C00C-494C-973E-86645174C5EA}" type="pres">
      <dgm:prSet presAssocID="{E090E725-DCAF-4771-9562-20A9E39131E8}" presName="vert0" presStyleCnt="0">
        <dgm:presLayoutVars>
          <dgm:dir/>
          <dgm:animOne val="branch"/>
          <dgm:animLvl val="lvl"/>
        </dgm:presLayoutVars>
      </dgm:prSet>
      <dgm:spPr/>
    </dgm:pt>
    <dgm:pt modelId="{9613398F-3ABC-2744-8061-FF5AF21A4457}" type="pres">
      <dgm:prSet presAssocID="{F34D8220-6677-4A94-B43E-ACA888DED31F}" presName="thickLine" presStyleLbl="alignNode1" presStyleIdx="0" presStyleCnt="6"/>
      <dgm:spPr/>
    </dgm:pt>
    <dgm:pt modelId="{86C9FFC5-8FF3-894C-BDDE-9D945F2EF18C}" type="pres">
      <dgm:prSet presAssocID="{F34D8220-6677-4A94-B43E-ACA888DED31F}" presName="horz1" presStyleCnt="0"/>
      <dgm:spPr/>
    </dgm:pt>
    <dgm:pt modelId="{E75A8EA8-7F93-1E40-95B6-20A4B66230A7}" type="pres">
      <dgm:prSet presAssocID="{F34D8220-6677-4A94-B43E-ACA888DED31F}" presName="tx1" presStyleLbl="revTx" presStyleIdx="0" presStyleCnt="6"/>
      <dgm:spPr/>
    </dgm:pt>
    <dgm:pt modelId="{8BCE7470-999B-8F44-BB06-5F5F93F31E1F}" type="pres">
      <dgm:prSet presAssocID="{F34D8220-6677-4A94-B43E-ACA888DED31F}" presName="vert1" presStyleCnt="0"/>
      <dgm:spPr/>
    </dgm:pt>
    <dgm:pt modelId="{068E5ACA-1852-7B46-BAB4-CFCF545BE431}" type="pres">
      <dgm:prSet presAssocID="{19EDFD73-03AA-4645-8D36-3E7BE9728302}" presName="thickLine" presStyleLbl="alignNode1" presStyleIdx="1" presStyleCnt="6"/>
      <dgm:spPr/>
    </dgm:pt>
    <dgm:pt modelId="{54205B1A-C479-CD4D-9812-22F792265703}" type="pres">
      <dgm:prSet presAssocID="{19EDFD73-03AA-4645-8D36-3E7BE9728302}" presName="horz1" presStyleCnt="0"/>
      <dgm:spPr/>
    </dgm:pt>
    <dgm:pt modelId="{C447F2BF-409F-7045-A607-FBED0E27BD62}" type="pres">
      <dgm:prSet presAssocID="{19EDFD73-03AA-4645-8D36-3E7BE9728302}" presName="tx1" presStyleLbl="revTx" presStyleIdx="1" presStyleCnt="6"/>
      <dgm:spPr/>
    </dgm:pt>
    <dgm:pt modelId="{EE0C6909-77F9-A74A-AB8E-254B64D68AF9}" type="pres">
      <dgm:prSet presAssocID="{19EDFD73-03AA-4645-8D36-3E7BE9728302}" presName="vert1" presStyleCnt="0"/>
      <dgm:spPr/>
    </dgm:pt>
    <dgm:pt modelId="{9DB8BE05-E8BF-1D41-821E-A4B00C7F1EDF}" type="pres">
      <dgm:prSet presAssocID="{4A3A58B9-E833-4AB0-851E-FE9427773129}" presName="thickLine" presStyleLbl="alignNode1" presStyleIdx="2" presStyleCnt="6"/>
      <dgm:spPr/>
    </dgm:pt>
    <dgm:pt modelId="{D37280D2-FBF1-044E-9F78-8EFB1109B553}" type="pres">
      <dgm:prSet presAssocID="{4A3A58B9-E833-4AB0-851E-FE9427773129}" presName="horz1" presStyleCnt="0"/>
      <dgm:spPr/>
    </dgm:pt>
    <dgm:pt modelId="{1FCACEF5-5FF0-AF49-82AC-5723DCCA1BA4}" type="pres">
      <dgm:prSet presAssocID="{4A3A58B9-E833-4AB0-851E-FE9427773129}" presName="tx1" presStyleLbl="revTx" presStyleIdx="2" presStyleCnt="6"/>
      <dgm:spPr/>
    </dgm:pt>
    <dgm:pt modelId="{A8923683-A9D3-7E42-8D1C-28E859927720}" type="pres">
      <dgm:prSet presAssocID="{4A3A58B9-E833-4AB0-851E-FE9427773129}" presName="vert1" presStyleCnt="0"/>
      <dgm:spPr/>
    </dgm:pt>
    <dgm:pt modelId="{34F20FF6-6F36-9F4C-AB64-D37AD74BDFC5}" type="pres">
      <dgm:prSet presAssocID="{C0A92530-8B9B-4E62-A5AD-7C5A9731F236}" presName="thickLine" presStyleLbl="alignNode1" presStyleIdx="3" presStyleCnt="6"/>
      <dgm:spPr/>
    </dgm:pt>
    <dgm:pt modelId="{FF5CC36A-52D7-2948-A71A-7D5A8AA05A95}" type="pres">
      <dgm:prSet presAssocID="{C0A92530-8B9B-4E62-A5AD-7C5A9731F236}" presName="horz1" presStyleCnt="0"/>
      <dgm:spPr/>
    </dgm:pt>
    <dgm:pt modelId="{CE781C6B-62C6-BE40-84A7-52E1D7F613A8}" type="pres">
      <dgm:prSet presAssocID="{C0A92530-8B9B-4E62-A5AD-7C5A9731F236}" presName="tx1" presStyleLbl="revTx" presStyleIdx="3" presStyleCnt="6"/>
      <dgm:spPr/>
    </dgm:pt>
    <dgm:pt modelId="{D5AF9EEF-94B3-7240-8698-75E900BF9D22}" type="pres">
      <dgm:prSet presAssocID="{C0A92530-8B9B-4E62-A5AD-7C5A9731F236}" presName="vert1" presStyleCnt="0"/>
      <dgm:spPr/>
    </dgm:pt>
    <dgm:pt modelId="{5080DBA0-D858-2C4C-83F8-B6179A1F0BB7}" type="pres">
      <dgm:prSet presAssocID="{1ABB3222-A862-4F34-BB23-416DF09253CE}" presName="thickLine" presStyleLbl="alignNode1" presStyleIdx="4" presStyleCnt="6"/>
      <dgm:spPr/>
    </dgm:pt>
    <dgm:pt modelId="{3C782321-A01A-2C47-8245-2740F2612F34}" type="pres">
      <dgm:prSet presAssocID="{1ABB3222-A862-4F34-BB23-416DF09253CE}" presName="horz1" presStyleCnt="0"/>
      <dgm:spPr/>
    </dgm:pt>
    <dgm:pt modelId="{1F249974-3771-A048-AA2D-7EF4909A6A3A}" type="pres">
      <dgm:prSet presAssocID="{1ABB3222-A862-4F34-BB23-416DF09253CE}" presName="tx1" presStyleLbl="revTx" presStyleIdx="4" presStyleCnt="6"/>
      <dgm:spPr/>
    </dgm:pt>
    <dgm:pt modelId="{D09C2636-4050-1947-B56C-7F960B8659AA}" type="pres">
      <dgm:prSet presAssocID="{1ABB3222-A862-4F34-BB23-416DF09253CE}" presName="vert1" presStyleCnt="0"/>
      <dgm:spPr/>
    </dgm:pt>
    <dgm:pt modelId="{972E88E8-5308-2047-833F-ACDA62D67E49}" type="pres">
      <dgm:prSet presAssocID="{60A4501D-3489-4E49-9CF1-9E80A2414AFF}" presName="thickLine" presStyleLbl="alignNode1" presStyleIdx="5" presStyleCnt="6"/>
      <dgm:spPr/>
    </dgm:pt>
    <dgm:pt modelId="{34E90136-849C-DA47-90DB-E82D1369ADEC}" type="pres">
      <dgm:prSet presAssocID="{60A4501D-3489-4E49-9CF1-9E80A2414AFF}" presName="horz1" presStyleCnt="0"/>
      <dgm:spPr/>
    </dgm:pt>
    <dgm:pt modelId="{2F1CFC4F-7951-FE45-BF96-92D227E4C41B}" type="pres">
      <dgm:prSet presAssocID="{60A4501D-3489-4E49-9CF1-9E80A2414AFF}" presName="tx1" presStyleLbl="revTx" presStyleIdx="5" presStyleCnt="6"/>
      <dgm:spPr/>
    </dgm:pt>
    <dgm:pt modelId="{4B3DE04A-3225-AA45-AC14-3FB0E2AEFCB3}" type="pres">
      <dgm:prSet presAssocID="{60A4501D-3489-4E49-9CF1-9E80A2414AFF}" presName="vert1" presStyleCnt="0"/>
      <dgm:spPr/>
    </dgm:pt>
  </dgm:ptLst>
  <dgm:cxnLst>
    <dgm:cxn modelId="{6AEF4929-C861-B44E-A97D-185B7351D0BE}" type="presOf" srcId="{1ABB3222-A862-4F34-BB23-416DF09253CE}" destId="{1F249974-3771-A048-AA2D-7EF4909A6A3A}" srcOrd="0" destOrd="0" presId="urn:microsoft.com/office/officeart/2008/layout/LinedList"/>
    <dgm:cxn modelId="{B3FDE34B-CDF6-411D-9077-A6615904CE8C}" srcId="{E090E725-DCAF-4771-9562-20A9E39131E8}" destId="{19EDFD73-03AA-4645-8D36-3E7BE9728302}" srcOrd="1" destOrd="0" parTransId="{EFDE00AA-7153-4DB0-AC1C-CEA9246A5B01}" sibTransId="{1BC512F2-B6DC-409D-9992-7939F4E32DD8}"/>
    <dgm:cxn modelId="{CF66DD58-5694-4835-8651-292AEB3BEB17}" srcId="{E090E725-DCAF-4771-9562-20A9E39131E8}" destId="{F34D8220-6677-4A94-B43E-ACA888DED31F}" srcOrd="0" destOrd="0" parTransId="{5164E3ED-20A6-483B-BC54-5FB5585568E3}" sibTransId="{5ACAE7C3-9A53-42A6-B7BE-ACA3CE767A04}"/>
    <dgm:cxn modelId="{E5E2FD65-D646-8641-99F4-689FC07F9D04}" type="presOf" srcId="{60A4501D-3489-4E49-9CF1-9E80A2414AFF}" destId="{2F1CFC4F-7951-FE45-BF96-92D227E4C41B}" srcOrd="0" destOrd="0" presId="urn:microsoft.com/office/officeart/2008/layout/LinedList"/>
    <dgm:cxn modelId="{F6409E6C-67E2-DC45-8521-FB1EDC5E79E9}" type="presOf" srcId="{E090E725-DCAF-4771-9562-20A9E39131E8}" destId="{6B2A1BA8-C00C-494C-973E-86645174C5EA}" srcOrd="0" destOrd="0" presId="urn:microsoft.com/office/officeart/2008/layout/LinedList"/>
    <dgm:cxn modelId="{F69DDE73-048B-4D1A-B566-43D20F701C61}" srcId="{E090E725-DCAF-4771-9562-20A9E39131E8}" destId="{C0A92530-8B9B-4E62-A5AD-7C5A9731F236}" srcOrd="3" destOrd="0" parTransId="{7FCE6E63-E98D-462E-A874-DDB7BE7A0EED}" sibTransId="{A51D91AA-BDFC-4DDD-AD95-D21DD92E63C1}"/>
    <dgm:cxn modelId="{93221D76-7B6B-CD4D-ADD5-7F103D3C5D31}" type="presOf" srcId="{C0A92530-8B9B-4E62-A5AD-7C5A9731F236}" destId="{CE781C6B-62C6-BE40-84A7-52E1D7F613A8}" srcOrd="0" destOrd="0" presId="urn:microsoft.com/office/officeart/2008/layout/LinedList"/>
    <dgm:cxn modelId="{0BCF207F-3FB1-4128-9BB2-A3979EC2F15C}" srcId="{E090E725-DCAF-4771-9562-20A9E39131E8}" destId="{4A3A58B9-E833-4AB0-851E-FE9427773129}" srcOrd="2" destOrd="0" parTransId="{9DF5DF28-63D3-445E-BFA4-8FBB3B2F6790}" sibTransId="{63A98430-0E61-406E-851B-D43B33408BEF}"/>
    <dgm:cxn modelId="{638D86A9-B43A-3C43-B6A7-B16E1286F893}" type="presOf" srcId="{F34D8220-6677-4A94-B43E-ACA888DED31F}" destId="{E75A8EA8-7F93-1E40-95B6-20A4B66230A7}" srcOrd="0" destOrd="0" presId="urn:microsoft.com/office/officeart/2008/layout/LinedList"/>
    <dgm:cxn modelId="{51C97DB1-793A-544B-8F97-9A98EC617A19}" type="presOf" srcId="{4A3A58B9-E833-4AB0-851E-FE9427773129}" destId="{1FCACEF5-5FF0-AF49-82AC-5723DCCA1BA4}" srcOrd="0" destOrd="0" presId="urn:microsoft.com/office/officeart/2008/layout/LinedList"/>
    <dgm:cxn modelId="{2C6E42C7-7502-4BD4-90B2-5013775DFB37}" srcId="{E090E725-DCAF-4771-9562-20A9E39131E8}" destId="{1ABB3222-A862-4F34-BB23-416DF09253CE}" srcOrd="4" destOrd="0" parTransId="{ADD36BD0-595B-4F6A-A352-0EE7B63DE928}" sibTransId="{187D5028-C94A-4538-B1F0-4EA58E1BDEF3}"/>
    <dgm:cxn modelId="{3B0D4AC9-445F-4BB2-9942-F4A83DF3F639}" srcId="{E090E725-DCAF-4771-9562-20A9E39131E8}" destId="{60A4501D-3489-4E49-9CF1-9E80A2414AFF}" srcOrd="5" destOrd="0" parTransId="{E988A915-C989-4A3F-810C-428D2F6FD6DD}" sibTransId="{DD621FE8-4D0D-4710-BEDE-23B58C0B8C7D}"/>
    <dgm:cxn modelId="{45183EF3-B860-934F-A322-D3615B3AECBD}" type="presOf" srcId="{19EDFD73-03AA-4645-8D36-3E7BE9728302}" destId="{C447F2BF-409F-7045-A607-FBED0E27BD62}" srcOrd="0" destOrd="0" presId="urn:microsoft.com/office/officeart/2008/layout/LinedList"/>
    <dgm:cxn modelId="{439DD193-25FF-1A40-86A5-F458F1A342AE}" type="presParOf" srcId="{6B2A1BA8-C00C-494C-973E-86645174C5EA}" destId="{9613398F-3ABC-2744-8061-FF5AF21A4457}" srcOrd="0" destOrd="0" presId="urn:microsoft.com/office/officeart/2008/layout/LinedList"/>
    <dgm:cxn modelId="{1D332686-3DCC-1C49-A4DF-8F7C3C1FA951}" type="presParOf" srcId="{6B2A1BA8-C00C-494C-973E-86645174C5EA}" destId="{86C9FFC5-8FF3-894C-BDDE-9D945F2EF18C}" srcOrd="1" destOrd="0" presId="urn:microsoft.com/office/officeart/2008/layout/LinedList"/>
    <dgm:cxn modelId="{DC41B2AB-9874-DE4F-8714-43B2AD186C77}" type="presParOf" srcId="{86C9FFC5-8FF3-894C-BDDE-9D945F2EF18C}" destId="{E75A8EA8-7F93-1E40-95B6-20A4B66230A7}" srcOrd="0" destOrd="0" presId="urn:microsoft.com/office/officeart/2008/layout/LinedList"/>
    <dgm:cxn modelId="{C34117C8-D0B0-424E-A8B8-18498C93D24A}" type="presParOf" srcId="{86C9FFC5-8FF3-894C-BDDE-9D945F2EF18C}" destId="{8BCE7470-999B-8F44-BB06-5F5F93F31E1F}" srcOrd="1" destOrd="0" presId="urn:microsoft.com/office/officeart/2008/layout/LinedList"/>
    <dgm:cxn modelId="{550E831F-6606-494E-B233-657EF8F9C961}" type="presParOf" srcId="{6B2A1BA8-C00C-494C-973E-86645174C5EA}" destId="{068E5ACA-1852-7B46-BAB4-CFCF545BE431}" srcOrd="2" destOrd="0" presId="urn:microsoft.com/office/officeart/2008/layout/LinedList"/>
    <dgm:cxn modelId="{3D4197F2-049B-4245-B464-E75619AFCDC4}" type="presParOf" srcId="{6B2A1BA8-C00C-494C-973E-86645174C5EA}" destId="{54205B1A-C479-CD4D-9812-22F792265703}" srcOrd="3" destOrd="0" presId="urn:microsoft.com/office/officeart/2008/layout/LinedList"/>
    <dgm:cxn modelId="{7A49239D-6E1D-DA45-A9ED-2FD987140EBB}" type="presParOf" srcId="{54205B1A-C479-CD4D-9812-22F792265703}" destId="{C447F2BF-409F-7045-A607-FBED0E27BD62}" srcOrd="0" destOrd="0" presId="urn:microsoft.com/office/officeart/2008/layout/LinedList"/>
    <dgm:cxn modelId="{942EFAE9-01EB-024F-82BF-393CD349BFB2}" type="presParOf" srcId="{54205B1A-C479-CD4D-9812-22F792265703}" destId="{EE0C6909-77F9-A74A-AB8E-254B64D68AF9}" srcOrd="1" destOrd="0" presId="urn:microsoft.com/office/officeart/2008/layout/LinedList"/>
    <dgm:cxn modelId="{C7343ADE-5FFA-874E-9842-894CA80E3677}" type="presParOf" srcId="{6B2A1BA8-C00C-494C-973E-86645174C5EA}" destId="{9DB8BE05-E8BF-1D41-821E-A4B00C7F1EDF}" srcOrd="4" destOrd="0" presId="urn:microsoft.com/office/officeart/2008/layout/LinedList"/>
    <dgm:cxn modelId="{926FAA44-7448-E746-A531-1202D3B1DB1A}" type="presParOf" srcId="{6B2A1BA8-C00C-494C-973E-86645174C5EA}" destId="{D37280D2-FBF1-044E-9F78-8EFB1109B553}" srcOrd="5" destOrd="0" presId="urn:microsoft.com/office/officeart/2008/layout/LinedList"/>
    <dgm:cxn modelId="{7F77C23A-7F29-7240-8386-A3B78E2D1C2E}" type="presParOf" srcId="{D37280D2-FBF1-044E-9F78-8EFB1109B553}" destId="{1FCACEF5-5FF0-AF49-82AC-5723DCCA1BA4}" srcOrd="0" destOrd="0" presId="urn:microsoft.com/office/officeart/2008/layout/LinedList"/>
    <dgm:cxn modelId="{CEA5906B-AD10-D842-A3F2-843501019DA2}" type="presParOf" srcId="{D37280D2-FBF1-044E-9F78-8EFB1109B553}" destId="{A8923683-A9D3-7E42-8D1C-28E859927720}" srcOrd="1" destOrd="0" presId="urn:microsoft.com/office/officeart/2008/layout/LinedList"/>
    <dgm:cxn modelId="{A382828C-9950-5D4F-B800-C7D8357184DA}" type="presParOf" srcId="{6B2A1BA8-C00C-494C-973E-86645174C5EA}" destId="{34F20FF6-6F36-9F4C-AB64-D37AD74BDFC5}" srcOrd="6" destOrd="0" presId="urn:microsoft.com/office/officeart/2008/layout/LinedList"/>
    <dgm:cxn modelId="{75509718-879F-6C4D-A416-5FFD53CDA8E6}" type="presParOf" srcId="{6B2A1BA8-C00C-494C-973E-86645174C5EA}" destId="{FF5CC36A-52D7-2948-A71A-7D5A8AA05A95}" srcOrd="7" destOrd="0" presId="urn:microsoft.com/office/officeart/2008/layout/LinedList"/>
    <dgm:cxn modelId="{207DD38C-DCD1-AA44-A131-0990AE533BE3}" type="presParOf" srcId="{FF5CC36A-52D7-2948-A71A-7D5A8AA05A95}" destId="{CE781C6B-62C6-BE40-84A7-52E1D7F613A8}" srcOrd="0" destOrd="0" presId="urn:microsoft.com/office/officeart/2008/layout/LinedList"/>
    <dgm:cxn modelId="{0F12A244-4D0F-F946-931A-16BFC338F234}" type="presParOf" srcId="{FF5CC36A-52D7-2948-A71A-7D5A8AA05A95}" destId="{D5AF9EEF-94B3-7240-8698-75E900BF9D22}" srcOrd="1" destOrd="0" presId="urn:microsoft.com/office/officeart/2008/layout/LinedList"/>
    <dgm:cxn modelId="{35DA5344-37F1-A94A-B740-D13EECF89171}" type="presParOf" srcId="{6B2A1BA8-C00C-494C-973E-86645174C5EA}" destId="{5080DBA0-D858-2C4C-83F8-B6179A1F0BB7}" srcOrd="8" destOrd="0" presId="urn:microsoft.com/office/officeart/2008/layout/LinedList"/>
    <dgm:cxn modelId="{F8E05358-0190-7F4F-B656-93EB9B5DE8F2}" type="presParOf" srcId="{6B2A1BA8-C00C-494C-973E-86645174C5EA}" destId="{3C782321-A01A-2C47-8245-2740F2612F34}" srcOrd="9" destOrd="0" presId="urn:microsoft.com/office/officeart/2008/layout/LinedList"/>
    <dgm:cxn modelId="{386609CF-DBF9-084F-9C81-105120820D30}" type="presParOf" srcId="{3C782321-A01A-2C47-8245-2740F2612F34}" destId="{1F249974-3771-A048-AA2D-7EF4909A6A3A}" srcOrd="0" destOrd="0" presId="urn:microsoft.com/office/officeart/2008/layout/LinedList"/>
    <dgm:cxn modelId="{DD4D6F57-EAAE-0A43-9C2B-4B6174D8E395}" type="presParOf" srcId="{3C782321-A01A-2C47-8245-2740F2612F34}" destId="{D09C2636-4050-1947-B56C-7F960B8659AA}" srcOrd="1" destOrd="0" presId="urn:microsoft.com/office/officeart/2008/layout/LinedList"/>
    <dgm:cxn modelId="{52843A10-F1FD-9144-AF0E-34D4C03DFB82}" type="presParOf" srcId="{6B2A1BA8-C00C-494C-973E-86645174C5EA}" destId="{972E88E8-5308-2047-833F-ACDA62D67E49}" srcOrd="10" destOrd="0" presId="urn:microsoft.com/office/officeart/2008/layout/LinedList"/>
    <dgm:cxn modelId="{57E2151A-549D-D141-A304-7BE3C3909C46}" type="presParOf" srcId="{6B2A1BA8-C00C-494C-973E-86645174C5EA}" destId="{34E90136-849C-DA47-90DB-E82D1369ADEC}" srcOrd="11" destOrd="0" presId="urn:microsoft.com/office/officeart/2008/layout/LinedList"/>
    <dgm:cxn modelId="{622BCEB9-7E46-A947-8243-85163AC94896}" type="presParOf" srcId="{34E90136-849C-DA47-90DB-E82D1369ADEC}" destId="{2F1CFC4F-7951-FE45-BF96-92D227E4C41B}" srcOrd="0" destOrd="0" presId="urn:microsoft.com/office/officeart/2008/layout/LinedList"/>
    <dgm:cxn modelId="{81DB5A5E-BC9A-8945-BF94-3B4F5F624227}" type="presParOf" srcId="{34E90136-849C-DA47-90DB-E82D1369ADEC}" destId="{4B3DE04A-3225-AA45-AC14-3FB0E2AEFCB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3398F-3ABC-2744-8061-FF5AF21A4457}">
      <dsp:nvSpPr>
        <dsp:cNvPr id="0" name=""/>
        <dsp:cNvSpPr/>
      </dsp:nvSpPr>
      <dsp:spPr>
        <a:xfrm>
          <a:off x="0" y="2394"/>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75A8EA8-7F93-1E40-95B6-20A4B66230A7}">
      <dsp:nvSpPr>
        <dsp:cNvPr id="0" name=""/>
        <dsp:cNvSpPr/>
      </dsp:nvSpPr>
      <dsp:spPr>
        <a:xfrm>
          <a:off x="0" y="2394"/>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Who am</a:t>
          </a:r>
          <a:r>
            <a:rPr kumimoji="1" lang="zh-CN" altLang="en-US" sz="3000" kern="1200" dirty="0"/>
            <a:t> </a:t>
          </a:r>
          <a:r>
            <a:rPr kumimoji="1" lang="en-US" altLang="zh-CN" sz="3000" kern="1200" dirty="0"/>
            <a:t>I</a:t>
          </a:r>
          <a:endParaRPr lang="en-US" sz="3000" kern="1200" dirty="0"/>
        </a:p>
      </dsp:txBody>
      <dsp:txXfrm>
        <a:off x="0" y="2394"/>
        <a:ext cx="5728344" cy="816366"/>
      </dsp:txXfrm>
    </dsp:sp>
    <dsp:sp modelId="{068E5ACA-1852-7B46-BAB4-CFCF545BE431}">
      <dsp:nvSpPr>
        <dsp:cNvPr id="0" name=""/>
        <dsp:cNvSpPr/>
      </dsp:nvSpPr>
      <dsp:spPr>
        <a:xfrm>
          <a:off x="0" y="818761"/>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447F2BF-409F-7045-A607-FBED0E27BD62}">
      <dsp:nvSpPr>
        <dsp:cNvPr id="0" name=""/>
        <dsp:cNvSpPr/>
      </dsp:nvSpPr>
      <dsp:spPr>
        <a:xfrm>
          <a:off x="0" y="818761"/>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Live with upstream kernel</a:t>
          </a:r>
          <a:endParaRPr lang="en-US" sz="3000" kern="1200" dirty="0"/>
        </a:p>
      </dsp:txBody>
      <dsp:txXfrm>
        <a:off x="0" y="818761"/>
        <a:ext cx="5728344" cy="816366"/>
      </dsp:txXfrm>
    </dsp:sp>
    <dsp:sp modelId="{9DB8BE05-E8BF-1D41-821E-A4B00C7F1EDF}">
      <dsp:nvSpPr>
        <dsp:cNvPr id="0" name=""/>
        <dsp:cNvSpPr/>
      </dsp:nvSpPr>
      <dsp:spPr>
        <a:xfrm>
          <a:off x="0" y="1635128"/>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FCACEF5-5FF0-AF49-82AC-5723DCCA1BA4}">
      <dsp:nvSpPr>
        <dsp:cNvPr id="0" name=""/>
        <dsp:cNvSpPr/>
      </dsp:nvSpPr>
      <dsp:spPr>
        <a:xfrm>
          <a:off x="0" y="1635128"/>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Who writes the Linux kernel</a:t>
          </a:r>
          <a:endParaRPr lang="en-US" sz="3000" kern="1200" dirty="0"/>
        </a:p>
      </dsp:txBody>
      <dsp:txXfrm>
        <a:off x="0" y="1635128"/>
        <a:ext cx="5728344" cy="816366"/>
      </dsp:txXfrm>
    </dsp:sp>
    <dsp:sp modelId="{34F20FF6-6F36-9F4C-AB64-D37AD74BDFC5}">
      <dsp:nvSpPr>
        <dsp:cNvPr id="0" name=""/>
        <dsp:cNvSpPr/>
      </dsp:nvSpPr>
      <dsp:spPr>
        <a:xfrm>
          <a:off x="0" y="2451495"/>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E781C6B-62C6-BE40-84A7-52E1D7F613A8}">
      <dsp:nvSpPr>
        <dsp:cNvPr id="0" name=""/>
        <dsp:cNvSpPr/>
      </dsp:nvSpPr>
      <dsp:spPr>
        <a:xfrm>
          <a:off x="0" y="2451495"/>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Architecture relative features</a:t>
          </a:r>
          <a:endParaRPr lang="en-US" sz="3000" kern="1200" dirty="0"/>
        </a:p>
      </dsp:txBody>
      <dsp:txXfrm>
        <a:off x="0" y="2451495"/>
        <a:ext cx="5728344" cy="816366"/>
      </dsp:txXfrm>
    </dsp:sp>
    <dsp:sp modelId="{5080DBA0-D858-2C4C-83F8-B6179A1F0BB7}">
      <dsp:nvSpPr>
        <dsp:cNvPr id="0" name=""/>
        <dsp:cNvSpPr/>
      </dsp:nvSpPr>
      <dsp:spPr>
        <a:xfrm>
          <a:off x="0" y="3267861"/>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F249974-3771-A048-AA2D-7EF4909A6A3A}">
      <dsp:nvSpPr>
        <dsp:cNvPr id="0" name=""/>
        <dsp:cNvSpPr/>
      </dsp:nvSpPr>
      <dsp:spPr>
        <a:xfrm>
          <a:off x="0" y="3267861"/>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dirty="0"/>
            <a:t>Memory features</a:t>
          </a:r>
          <a:endParaRPr lang="en-US" sz="3000" kern="1200" dirty="0"/>
        </a:p>
      </dsp:txBody>
      <dsp:txXfrm>
        <a:off x="0" y="3267861"/>
        <a:ext cx="5728344" cy="816366"/>
      </dsp:txXfrm>
    </dsp:sp>
    <dsp:sp modelId="{972E88E8-5308-2047-833F-ACDA62D67E49}">
      <dsp:nvSpPr>
        <dsp:cNvPr id="0" name=""/>
        <dsp:cNvSpPr/>
      </dsp:nvSpPr>
      <dsp:spPr>
        <a:xfrm>
          <a:off x="0" y="4084228"/>
          <a:ext cx="5728344"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F1CFC4F-7951-FE45-BF96-92D227E4C41B}">
      <dsp:nvSpPr>
        <dsp:cNvPr id="0" name=""/>
        <dsp:cNvSpPr/>
      </dsp:nvSpPr>
      <dsp:spPr>
        <a:xfrm>
          <a:off x="0" y="4084228"/>
          <a:ext cx="5728344" cy="81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kumimoji="1" lang="en-US" sz="3000" kern="1200"/>
            <a:t>Staging features: ILP32</a:t>
          </a:r>
          <a:endParaRPr lang="en-US" sz="3000" kern="1200"/>
        </a:p>
      </dsp:txBody>
      <dsp:txXfrm>
        <a:off x="0" y="4084228"/>
        <a:ext cx="5728344" cy="8163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92554DA-3684-FF47-B7A8-1E819D5F0A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E6891859-90FF-E542-873B-083A3E2F8C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D37BD8-9277-BD4D-9531-B9A5A076E21E}" type="datetimeFigureOut">
              <a:rPr kumimoji="1" lang="zh-CN" altLang="en-US" smtClean="0"/>
              <a:t>2018/5/23</a:t>
            </a:fld>
            <a:endParaRPr kumimoji="1" lang="zh-CN" altLang="en-US"/>
          </a:p>
        </p:txBody>
      </p:sp>
      <p:sp>
        <p:nvSpPr>
          <p:cNvPr id="4" name="页脚占位符 3">
            <a:extLst>
              <a:ext uri="{FF2B5EF4-FFF2-40B4-BE49-F238E27FC236}">
                <a16:creationId xmlns:a16="http://schemas.microsoft.com/office/drawing/2014/main" id="{00F1B5F8-C05C-524B-B31B-0141C4FFD9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4BC3295-803F-1A4F-83D4-60CB41D3A2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DAE0F-EE4C-CD43-A967-DA1177E93D0A}" type="slidenum">
              <a:rPr kumimoji="1" lang="zh-CN" altLang="en-US" smtClean="0"/>
              <a:t>‹#›</a:t>
            </a:fld>
            <a:endParaRPr kumimoji="1" lang="zh-CN" altLang="en-US"/>
          </a:p>
        </p:txBody>
      </p:sp>
    </p:spTree>
    <p:extLst>
      <p:ext uri="{BB962C8B-B14F-4D97-AF65-F5344CB8AC3E}">
        <p14:creationId xmlns:p14="http://schemas.microsoft.com/office/powerpoint/2010/main" val="3835602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34CCF-FA8D-724F-AA4E-DAC1C0FB6FF9}" type="datetimeFigureOut">
              <a:rPr kumimoji="1" lang="zh-CN" altLang="en-US" smtClean="0"/>
              <a:t>2018/5/23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8C9AD-ED29-5A43-962F-AC9AB80D95B9}" type="slidenum">
              <a:rPr kumimoji="1" lang="zh-CN" altLang="en-US" smtClean="0"/>
              <a:t>‹#›</a:t>
            </a:fld>
            <a:endParaRPr kumimoji="1" lang="zh-CN" altLang="en-US"/>
          </a:p>
        </p:txBody>
      </p:sp>
    </p:spTree>
    <p:extLst>
      <p:ext uri="{BB962C8B-B14F-4D97-AF65-F5344CB8AC3E}">
        <p14:creationId xmlns:p14="http://schemas.microsoft.com/office/powerpoint/2010/main" val="3031570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TODO </a:t>
            </a:r>
            <a:r>
              <a:rPr kumimoji="1" lang="zh-CN" altLang="en-US" dirty="0"/>
              <a:t>添加共享的社区</a:t>
            </a:r>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3</a:t>
            </a:fld>
            <a:endParaRPr kumimoji="1" lang="zh-CN" altLang="en-US"/>
          </a:p>
        </p:txBody>
      </p:sp>
    </p:spTree>
    <p:extLst>
      <p:ext uri="{BB962C8B-B14F-4D97-AF65-F5344CB8AC3E}">
        <p14:creationId xmlns:p14="http://schemas.microsoft.com/office/powerpoint/2010/main" val="171219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en-US" altLang="zh-CN" dirty="0"/>
              <a:t>Mailing list</a:t>
            </a:r>
          </a:p>
          <a:p>
            <a:pPr lvl="1"/>
            <a:r>
              <a:rPr kumimoji="1" lang="en-US" altLang="zh-CN" dirty="0"/>
              <a:t>Conference</a:t>
            </a:r>
          </a:p>
          <a:p>
            <a:endParaRPr kumimoji="1" lang="zh-CN" altLang="en-US" dirty="0"/>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4</a:t>
            </a:fld>
            <a:endParaRPr kumimoji="1" lang="zh-CN" altLang="en-US"/>
          </a:p>
        </p:txBody>
      </p:sp>
    </p:spTree>
    <p:extLst>
      <p:ext uri="{BB962C8B-B14F-4D97-AF65-F5344CB8AC3E}">
        <p14:creationId xmlns:p14="http://schemas.microsoft.com/office/powerpoint/2010/main" val="114005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kumimoji="1" lang="en-US" altLang="zh-CN" dirty="0"/>
              <a:t>Mailing list</a:t>
            </a:r>
          </a:p>
          <a:p>
            <a:pPr lvl="1"/>
            <a:r>
              <a:rPr kumimoji="1" lang="en-US" altLang="zh-CN" dirty="0"/>
              <a:t>Conference</a:t>
            </a:r>
          </a:p>
          <a:p>
            <a:endParaRPr kumimoji="1" lang="zh-CN" altLang="en-US" dirty="0"/>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5</a:t>
            </a:fld>
            <a:endParaRPr kumimoji="1" lang="zh-CN" altLang="en-US"/>
          </a:p>
        </p:txBody>
      </p:sp>
    </p:spTree>
    <p:extLst>
      <p:ext uri="{BB962C8B-B14F-4D97-AF65-F5344CB8AC3E}">
        <p14:creationId xmlns:p14="http://schemas.microsoft.com/office/powerpoint/2010/main" val="2330821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30A8C9AD-ED29-5A43-962F-AC9AB80D95B9}" type="slidenum">
              <a:rPr kumimoji="1" lang="zh-CN" altLang="en-US" smtClean="0"/>
              <a:t>15</a:t>
            </a:fld>
            <a:endParaRPr kumimoji="1" lang="zh-CN" altLang="en-US"/>
          </a:p>
        </p:txBody>
      </p:sp>
    </p:spTree>
    <p:extLst>
      <p:ext uri="{BB962C8B-B14F-4D97-AF65-F5344CB8AC3E}">
        <p14:creationId xmlns:p14="http://schemas.microsoft.com/office/powerpoint/2010/main" val="1497816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EA509F0-F65C-A14F-B2F2-6A5AB608EC90}"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Slide Number Placeholder 5">
            <a:extLst>
              <a:ext uri="{FF2B5EF4-FFF2-40B4-BE49-F238E27FC236}">
                <a16:creationId xmlns:a16="http://schemas.microsoft.com/office/drawing/2014/main" id="{D447D350-66CA-E34B-A257-F9C2C8EE53A0}"/>
              </a:ext>
            </a:extLst>
          </p:cNvPr>
          <p:cNvSpPr>
            <a:spLocks noGrp="1"/>
          </p:cNvSpPr>
          <p:nvPr>
            <p:ph type="sldNum" sz="quarter" idx="4"/>
          </p:nvPr>
        </p:nvSpPr>
        <p:spPr>
          <a:xfrm>
            <a:off x="11113015" y="6344383"/>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pic>
        <p:nvPicPr>
          <p:cNvPr id="9" name="图片 8">
            <a:extLst>
              <a:ext uri="{FF2B5EF4-FFF2-40B4-BE49-F238E27FC236}">
                <a16:creationId xmlns:a16="http://schemas.microsoft.com/office/drawing/2014/main" id="{9AA0BB38-B752-354A-BE01-8908879B7234}"/>
              </a:ext>
            </a:extLst>
          </p:cNvPr>
          <p:cNvPicPr>
            <a:picLocks noChangeAspect="1"/>
          </p:cNvPicPr>
          <p:nvPr userDrawn="1"/>
        </p:nvPicPr>
        <p:blipFill>
          <a:blip r:embed="rId2"/>
          <a:stretch>
            <a:fillRect/>
          </a:stretch>
        </p:blipFill>
        <p:spPr>
          <a:xfrm>
            <a:off x="10897674" y="6585028"/>
            <a:ext cx="249019" cy="249019"/>
          </a:xfrm>
          <a:prstGeom prst="rect">
            <a:avLst/>
          </a:prstGeom>
        </p:spPr>
      </p:pic>
      <p:sp>
        <p:nvSpPr>
          <p:cNvPr id="10" name="Date Placeholder 3">
            <a:extLst>
              <a:ext uri="{FF2B5EF4-FFF2-40B4-BE49-F238E27FC236}">
                <a16:creationId xmlns:a16="http://schemas.microsoft.com/office/drawing/2014/main" id="{AE109075-4A4D-624B-8602-9B5A65CAF8FD}"/>
              </a:ext>
            </a:extLst>
          </p:cNvPr>
          <p:cNvSpPr txBox="1">
            <a:spLocks/>
          </p:cNvSpPr>
          <p:nvPr userDrawn="1"/>
        </p:nvSpPr>
        <p:spPr>
          <a:xfrm>
            <a:off x="10949517" y="6556074"/>
            <a:ext cx="810001" cy="277973"/>
          </a:xfrm>
          <a:prstGeom prst="rect">
            <a:avLst/>
          </a:prstGeom>
        </p:spPr>
        <p:txBody>
          <a:bodyPr vert="horz" lIns="91440" tIns="45720" rIns="91440" bIns="45720" rtlCol="0" anchor="b"/>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baseline="0" dirty="0">
                <a:solidFill>
                  <a:schemeClr val="tx1">
                    <a:lumMod val="75000"/>
                  </a:schemeClr>
                </a:solidFill>
              </a:rPr>
              <a:t>敏达生活</a:t>
            </a:r>
            <a:endParaRPr lang="en-US" sz="1000" baseline="0" dirty="0">
              <a:solidFill>
                <a:schemeClr val="tx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AF9151D-E074-7D4B-94B1-CC07AD63A48B}" type="datetime1">
              <a:rPr lang="zh-CN" altLang="en-US" smtClean="0"/>
              <a:t>2018/5/23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C03E4C3-5750-B346-BC3C-CCE6CEE576AF}"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编辑母版文本样式
第二级
第三级
第四级
第五级</a:t>
            </a:r>
            <a:endParaRPr lang="en-US" dirty="0"/>
          </a:p>
        </p:txBody>
      </p:sp>
      <p:sp>
        <p:nvSpPr>
          <p:cNvPr id="2" name="Date Placeholder 1"/>
          <p:cNvSpPr>
            <a:spLocks noGrp="1"/>
          </p:cNvSpPr>
          <p:nvPr>
            <p:ph type="dt" sz="half" idx="10"/>
          </p:nvPr>
        </p:nvSpPr>
        <p:spPr/>
        <p:txBody>
          <a:bodyPr/>
          <a:lstStyle/>
          <a:p>
            <a:fld id="{7FB88D61-881D-BA41-BD92-8081513E5A6F}" type="datetime1">
              <a:rPr lang="zh-CN" altLang="en-US" smtClean="0"/>
              <a:t>2018/5/23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E213A8D-7E92-334C-9D6C-9CDC90045C79}"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5B89E26-8C5E-B04F-9139-9F8815560D2E}"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61DE56F1-14EA-7D40-8073-B9A42E7E133A}"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C8FE1114-F982-6E4F-9CFE-5C4445701251}" type="datetime1">
              <a:rPr lang="zh-CN" altLang="en-US" smtClean="0"/>
              <a:t>2018/5/23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98487EF2-15DD-3145-B97E-6F8AA0BB4F2D}" type="datetime1">
              <a:rPr lang="zh-CN" altLang="en-US" smtClean="0"/>
              <a:t>2018/5/23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91433DD-F2D0-044D-95AF-3BEA55BA7B32}" type="datetime1">
              <a:rPr lang="zh-CN" altLang="en-US" smtClean="0"/>
              <a:t>2018/5/23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F0E1F1C-E182-784E-900C-2CEBE2C6FEBF}" type="datetime1">
              <a:rPr lang="zh-CN" altLang="en-US" smtClean="0"/>
              <a:t>2018/5/23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F22A17-3471-B34F-A750-FB3D4D13F928}" type="datetime1">
              <a:rPr lang="zh-CN" altLang="en-US" smtClean="0"/>
              <a:t>2018/5/23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7860621A-FABA-4347-9313-906CB2C83D13}" type="datetime1">
              <a:rPr lang="zh-CN" altLang="en-US" smtClean="0"/>
              <a:t>2018/5/23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3885810" y="6041362"/>
            <a:ext cx="976879" cy="365125"/>
          </a:xfrm>
        </p:spPr>
        <p:txBody>
          <a:bodyPr/>
          <a:lstStyle/>
          <a:p>
            <a:fld id="{8FF0691B-7BBE-6F4F-B1BF-D086AD4C836F}" type="datetime1">
              <a:rPr lang="zh-CN" altLang="en-US" smtClean="0"/>
              <a:t>2018/5/23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
        <p:nvSpPr>
          <p:cNvPr id="8" name="Slide Number Placeholder 6">
            <a:extLst>
              <a:ext uri="{FF2B5EF4-FFF2-40B4-BE49-F238E27FC236}">
                <a16:creationId xmlns:a16="http://schemas.microsoft.com/office/drawing/2014/main" id="{C96ACDB3-837A-DE4F-A0CE-EE4CF04C5EEF}"/>
              </a:ext>
            </a:extLst>
          </p:cNvPr>
          <p:cNvSpPr txBox="1">
            <a:spLocks/>
          </p:cNvSpPr>
          <p:nvPr userDrawn="1"/>
        </p:nvSpPr>
        <p:spPr>
          <a:xfrm>
            <a:off x="11100658" y="6344383"/>
            <a:ext cx="1062155" cy="490599"/>
          </a:xfrm>
          <a:prstGeom prst="rect">
            <a:avLst/>
          </a:prstGeom>
        </p:spPr>
        <p:txBody>
          <a:bodyPr vert="horz" lIns="91440" tIns="45720" rIns="91440" bIns="10800" rtlCol="0" anchor="b"/>
          <a:lstStyle>
            <a:defPPr>
              <a:defRPr lang="en-US"/>
            </a:defPPr>
            <a:lvl1pPr marL="0" algn="r" defTabSz="457200" rtl="0" eaLnBrk="1" latinLnBrk="0" hangingPunct="1">
              <a:defRPr sz="20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0808EF-3D84-994F-AAAB-53C825AF8EB5}" type="datetime1">
              <a:rPr lang="zh-CN" altLang="en-US" smtClean="0"/>
              <a:t>2018/5/23</a:t>
            </a:fld>
            <a:endParaRPr lang="en-US" dirty="0"/>
          </a:p>
        </p:txBody>
      </p:sp>
      <p:sp>
        <p:nvSpPr>
          <p:cNvPr id="6" name="Slide Number Placeholder 5"/>
          <p:cNvSpPr>
            <a:spLocks noGrp="1"/>
          </p:cNvSpPr>
          <p:nvPr>
            <p:ph type="sldNum" sz="quarter" idx="4"/>
          </p:nvPr>
        </p:nvSpPr>
        <p:spPr>
          <a:xfrm>
            <a:off x="11100658" y="6344383"/>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pic>
        <p:nvPicPr>
          <p:cNvPr id="7" name="图片 6">
            <a:extLst>
              <a:ext uri="{FF2B5EF4-FFF2-40B4-BE49-F238E27FC236}">
                <a16:creationId xmlns:a16="http://schemas.microsoft.com/office/drawing/2014/main" id="{337523FF-15FC-3247-8025-C3535E2B5FE8}"/>
              </a:ext>
            </a:extLst>
          </p:cNvPr>
          <p:cNvPicPr>
            <a:picLocks noChangeAspect="1"/>
          </p:cNvPicPr>
          <p:nvPr userDrawn="1"/>
        </p:nvPicPr>
        <p:blipFill>
          <a:blip r:embed="rId16"/>
          <a:stretch>
            <a:fillRect/>
          </a:stretch>
        </p:blipFill>
        <p:spPr>
          <a:xfrm>
            <a:off x="10885317" y="6585028"/>
            <a:ext cx="249019" cy="249019"/>
          </a:xfrm>
          <a:prstGeom prst="rect">
            <a:avLst/>
          </a:prstGeom>
        </p:spPr>
      </p:pic>
      <p:sp>
        <p:nvSpPr>
          <p:cNvPr id="8" name="Date Placeholder 3">
            <a:extLst>
              <a:ext uri="{FF2B5EF4-FFF2-40B4-BE49-F238E27FC236}">
                <a16:creationId xmlns:a16="http://schemas.microsoft.com/office/drawing/2014/main" id="{B1291301-AB63-F84E-98ED-C68914BDAF96}"/>
              </a:ext>
            </a:extLst>
          </p:cNvPr>
          <p:cNvSpPr txBox="1">
            <a:spLocks/>
          </p:cNvSpPr>
          <p:nvPr userDrawn="1"/>
        </p:nvSpPr>
        <p:spPr>
          <a:xfrm>
            <a:off x="10937160" y="6556074"/>
            <a:ext cx="810001" cy="277973"/>
          </a:xfrm>
          <a:prstGeom prst="rect">
            <a:avLst/>
          </a:prstGeom>
        </p:spPr>
        <p:txBody>
          <a:bodyPr vert="horz" lIns="91440" tIns="45720" rIns="91440" bIns="45720" rtlCol="0" anchor="b"/>
          <a:lstStyle>
            <a:defPPr>
              <a:defRPr lang="en-US"/>
            </a:defPPr>
            <a:lvl1pPr marL="0" algn="r" defTabSz="457200" rtl="0" eaLnBrk="1" latinLnBrk="0" hangingPunct="1">
              <a:defRPr sz="9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000" baseline="0" dirty="0">
                <a:solidFill>
                  <a:schemeClr val="tx1">
                    <a:lumMod val="75000"/>
                  </a:schemeClr>
                </a:solidFill>
              </a:rPr>
              <a:t>敏达生活</a:t>
            </a:r>
            <a:endParaRPr lang="en-US" sz="1000" baseline="0" dirty="0">
              <a:solidFill>
                <a:schemeClr val="tx1">
                  <a:lumMod val="75000"/>
                </a:schemeClr>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wn.net/Articles/744287/" TargetMode="External"/><Relationship Id="rId2" Type="http://schemas.openxmlformats.org/officeDocument/2006/relationships/hyperlink" Target="https://lwn.net/Articles/743265/" TargetMode="External"/><Relationship Id="rId1" Type="http://schemas.openxmlformats.org/officeDocument/2006/relationships/slideLayout" Target="../slideLayouts/slideLayout2.xml"/><Relationship Id="rId5" Type="http://schemas.openxmlformats.org/officeDocument/2006/relationships/hyperlink" Target="https://bugs.chromium.org/p/project-zero/issues/detail?id=1528&amp;from=timeline" TargetMode="External"/><Relationship Id="rId4" Type="http://schemas.openxmlformats.org/officeDocument/2006/relationships/hyperlink" Target="https://lwn.net/Articles/746551/"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9x.me/x86/html/file_module_x86_id_286.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atchwork.kernel.org/patch/10200747/"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infocenter.arm.com/help/index.jsp?topic=/com.arm.doc.den0056a/index.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linuxplumbersconf.org/2017/ocw/system/presentations/4759/original/fast_dvfs_scmi.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mp.weixin.qq.com/s?__biz=MzI5MzcwODYxMQ==&amp;mid=2247483723&amp;idx=1&amp;sn=87296941e308d5d5e427b632483fd45f&amp;chksm=ec6cb767db1b3e711bee73b95078dc1114721cab6112cc0626d6298103e40e3497702164bf2b&amp;scene=21#wechat_redirect" TargetMode="External"/><Relationship Id="rId3" Type="http://schemas.openxmlformats.org/officeDocument/2006/relationships/image" Target="../media/image4.png"/><Relationship Id="rId7" Type="http://schemas.openxmlformats.org/officeDocument/2006/relationships/hyperlink" Target="http://mp.weixin.qq.com/s?__biz=MzI5MzcwODYxMQ==&amp;mid=2247483722&amp;idx=1&amp;sn=6f4ab00336e1beb589388be5fdc8e34c&amp;chksm=ec6cb766db1b3e70995205ec548ed120b7c4fc3d21e513ae744641966341886a77aa7482a6fd&amp;scene=21#wechat_redirect" TargetMode="External"/><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hyperlink" Target="https://mp.weixin.qq.com/s?__biz=MzI5MzcwODYxMQ==&amp;mid=2247483757&amp;idx=1&amp;sn=aa7376cf5f752b4d66a93a8d2fc99c20&amp;scene=21#wechat_redirect" TargetMode="External"/><Relationship Id="rId5" Type="http://schemas.openxmlformats.org/officeDocument/2006/relationships/hyperlink" Target="http://mp.weixin.qq.com/s?__biz=MzI5MzcwODYxMQ==&amp;mid=2247483755&amp;idx=1&amp;sn=ce1aaa72e0cc2d1933c9ed8002ab96da&amp;chksm=ec6cb747db1b3e51ee9b56f9c8e3fa10f879d97e5a0b17da0dbbb51b48b8fead0adaff64d9a4&amp;scene=21#wechat_redirect" TargetMode="External"/><Relationship Id="rId4" Type="http://schemas.openxmlformats.org/officeDocument/2006/relationships/hyperlink" Target="http://mp.weixin.qq.com/s?__biz=MzI5MzcwODYxMQ==&amp;mid=2247483744&amp;idx=1&amp;sn=c1e047036062dd97aae70cd8d6682f41&amp;chksm=ec6cb74cdb1b3e5a9a21be4b24519a125e071461c02fb4e962c839e2647824ffd313d542b9ae&amp;scene=21#wechat_redirect" TargetMode="External"/><Relationship Id="rId9" Type="http://schemas.openxmlformats.org/officeDocument/2006/relationships/hyperlink" Target="http://mp.weixin.qq.com/s?__biz=MzI5MzcwODYxMQ==&amp;mid=2247483731&amp;idx=1&amp;sn=e2bb2be181cf85d219fcedb58d4dafe4&amp;chksm=ec6cb77fdb1b3e696586dc6f9f7d5ff11cc35f989f9630c127800db2eb2ee03e4f29bdc82e2f&amp;scene=21#wechat_redir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wn.net/Articles/746791/" TargetMode="External"/><Relationship Id="rId2" Type="http://schemas.openxmlformats.org/officeDocument/2006/relationships/hyperlink" Target="https://lwn.net/Articles/746129/" TargetMode="External"/><Relationship Id="rId1" Type="http://schemas.openxmlformats.org/officeDocument/2006/relationships/slideLayout" Target="../slideLayouts/slideLayout2.xml"/><Relationship Id="rId5" Type="http://schemas.openxmlformats.org/officeDocument/2006/relationships/hyperlink" Target="https://lwn.net/Articles/751482/" TargetMode="External"/><Relationship Id="rId4" Type="http://schemas.openxmlformats.org/officeDocument/2006/relationships/hyperlink" Target="https://lwn.net/Articles/75092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5F0A25-1573-2148-8FF3-03F41F022FEB}"/>
              </a:ext>
            </a:extLst>
          </p:cNvPr>
          <p:cNvSpPr>
            <a:spLocks noGrp="1"/>
          </p:cNvSpPr>
          <p:nvPr>
            <p:ph type="ctrTitle"/>
          </p:nvPr>
        </p:nvSpPr>
        <p:spPr>
          <a:xfrm>
            <a:off x="2969525" y="1922924"/>
            <a:ext cx="6252951" cy="973147"/>
          </a:xfrm>
        </p:spPr>
        <p:txBody>
          <a:bodyPr/>
          <a:lstStyle/>
          <a:p>
            <a:pPr algn="ctr"/>
            <a:r>
              <a:rPr kumimoji="1" lang="en-US" altLang="zh-CN" dirty="0"/>
              <a:t>Linux</a:t>
            </a:r>
            <a:r>
              <a:rPr kumimoji="1" lang="zh-CN" altLang="en-US" dirty="0"/>
              <a:t>内核最新进展</a:t>
            </a:r>
          </a:p>
        </p:txBody>
      </p:sp>
      <p:sp>
        <p:nvSpPr>
          <p:cNvPr id="3" name="副标题 2">
            <a:extLst>
              <a:ext uri="{FF2B5EF4-FFF2-40B4-BE49-F238E27FC236}">
                <a16:creationId xmlns:a16="http://schemas.microsoft.com/office/drawing/2014/main" id="{B01641A1-F004-394D-8984-A55FEE5B58D3}"/>
              </a:ext>
            </a:extLst>
          </p:cNvPr>
          <p:cNvSpPr>
            <a:spLocks noGrp="1"/>
          </p:cNvSpPr>
          <p:nvPr>
            <p:ph type="subTitle" idx="1"/>
          </p:nvPr>
        </p:nvSpPr>
        <p:spPr/>
        <p:txBody>
          <a:bodyPr/>
          <a:lstStyle/>
          <a:p>
            <a:pPr algn="r"/>
            <a:r>
              <a:rPr kumimoji="1" lang="zh-CN" altLang="en-US" dirty="0"/>
              <a:t>海航云资深架构师张健</a:t>
            </a:r>
          </a:p>
        </p:txBody>
      </p:sp>
      <p:sp>
        <p:nvSpPr>
          <p:cNvPr id="4" name="灯片编号占位符 3">
            <a:extLst>
              <a:ext uri="{FF2B5EF4-FFF2-40B4-BE49-F238E27FC236}">
                <a16:creationId xmlns:a16="http://schemas.microsoft.com/office/drawing/2014/main" id="{0C276433-9F90-D944-921B-B3A2F27F1550}"/>
              </a:ext>
            </a:extLst>
          </p:cNvPr>
          <p:cNvSpPr>
            <a:spLocks noGrp="1"/>
          </p:cNvSpPr>
          <p:nvPr>
            <p:ph type="sldNum" sz="quarter" idx="4"/>
          </p:nvPr>
        </p:nvSpPr>
        <p:spPr>
          <a:xfrm>
            <a:off x="11012227" y="6367401"/>
            <a:ext cx="1062155" cy="490599"/>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629551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p:txBody>
          <a:bodyPr/>
          <a:lstStyle/>
          <a:p>
            <a:r>
              <a:rPr kumimoji="1" lang="en-US" altLang="zh-CN" dirty="0"/>
              <a:t>Meltdown and </a:t>
            </a:r>
            <a:r>
              <a:rPr kumimoji="1" lang="en-US" altLang="zh-CN" dirty="0" err="1"/>
              <a:t>Spectre</a:t>
            </a:r>
            <a:endParaRPr kumimoji="1" lang="zh-CN" altLang="en-US" dirty="0"/>
          </a:p>
        </p:txBody>
      </p:sp>
      <p:sp>
        <p:nvSpPr>
          <p:cNvPr id="6" name="内容占位符 5">
            <a:extLst>
              <a:ext uri="{FF2B5EF4-FFF2-40B4-BE49-F238E27FC236}">
                <a16:creationId xmlns:a16="http://schemas.microsoft.com/office/drawing/2014/main" id="{7F513E58-8678-E245-85C1-B99F5EC5C374}"/>
              </a:ext>
            </a:extLst>
          </p:cNvPr>
          <p:cNvSpPr>
            <a:spLocks noGrp="1"/>
          </p:cNvSpPr>
          <p:nvPr>
            <p:ph idx="1"/>
          </p:nvPr>
        </p:nvSpPr>
        <p:spPr>
          <a:xfrm>
            <a:off x="535481" y="2222287"/>
            <a:ext cx="11121038" cy="4378210"/>
          </a:xfrm>
        </p:spPr>
        <p:txBody>
          <a:bodyPr>
            <a:noAutofit/>
          </a:bodyPr>
          <a:lstStyle/>
          <a:p>
            <a:r>
              <a:rPr lang="en-US" altLang="zh-CN" sz="2000" dirty="0"/>
              <a:t>ISA and side-channel attack</a:t>
            </a:r>
          </a:p>
          <a:p>
            <a:pPr lvl="1"/>
            <a:r>
              <a:rPr lang="en-US" altLang="zh-CN" sz="2000" dirty="0"/>
              <a:t>Ref: google I/O 1’31’’: </a:t>
            </a:r>
            <a:r>
              <a:rPr lang="zh-CN" altLang="en-US" sz="2000" dirty="0"/>
              <a:t>https://mp.weixin.qq.com/s/bUVQVk3W6BM4WNNbFnJ4HQ</a:t>
            </a:r>
            <a:endParaRPr lang="en-US" altLang="zh-CN" sz="2000" dirty="0"/>
          </a:p>
          <a:p>
            <a:r>
              <a:rPr lang="en-US" altLang="zh-CN" sz="2000" dirty="0"/>
              <a:t>Upstream</a:t>
            </a:r>
            <a:r>
              <a:rPr lang="zh-CN" altLang="en-US" sz="2000" dirty="0"/>
              <a:t> </a:t>
            </a:r>
            <a:r>
              <a:rPr lang="en-US" altLang="zh-CN" sz="2000" dirty="0"/>
              <a:t>status</a:t>
            </a:r>
          </a:p>
          <a:p>
            <a:pPr lvl="1"/>
            <a:r>
              <a:rPr lang="en-US" altLang="zh-CN" sz="2000" dirty="0"/>
              <a:t>Addressing Meltdown and </a:t>
            </a:r>
            <a:r>
              <a:rPr lang="en-US" altLang="zh-CN" sz="2000" dirty="0" err="1"/>
              <a:t>Spectre</a:t>
            </a:r>
            <a:r>
              <a:rPr lang="en-US" altLang="zh-CN" sz="2000" dirty="0"/>
              <a:t> in the kernel: </a:t>
            </a:r>
            <a:r>
              <a:rPr lang="en-US" altLang="zh-CN" sz="2000" dirty="0">
                <a:hlinkClick r:id="rId2"/>
              </a:rPr>
              <a:t>https://lwn.net/Articles/743265/</a:t>
            </a:r>
            <a:endParaRPr lang="en-US" altLang="zh-CN" sz="2000" dirty="0"/>
          </a:p>
          <a:p>
            <a:pPr lvl="1"/>
            <a:r>
              <a:rPr lang="en-US" altLang="zh-CN" sz="2000" dirty="0"/>
              <a:t>Meltdown/</a:t>
            </a:r>
            <a:r>
              <a:rPr lang="en-US" altLang="zh-CN" sz="2000" dirty="0" err="1"/>
              <a:t>Spectre</a:t>
            </a:r>
            <a:r>
              <a:rPr lang="en-US" altLang="zh-CN" sz="2000" dirty="0"/>
              <a:t> mitigation for 4.15 and beyond: </a:t>
            </a:r>
            <a:r>
              <a:rPr lang="en-US" altLang="zh-CN" sz="2000" dirty="0">
                <a:hlinkClick r:id="rId3"/>
              </a:rPr>
              <a:t>https://lwn.net/Articles/744287/</a:t>
            </a:r>
            <a:endParaRPr lang="en-US" altLang="zh-CN" sz="2000" dirty="0"/>
          </a:p>
          <a:p>
            <a:pPr lvl="1"/>
            <a:r>
              <a:rPr lang="en-US" altLang="zh-CN" sz="2000" dirty="0"/>
              <a:t>Meltdown and </a:t>
            </a:r>
            <a:r>
              <a:rPr lang="en-US" altLang="zh-CN" sz="2000" dirty="0" err="1"/>
              <a:t>Spectre</a:t>
            </a:r>
            <a:r>
              <a:rPr lang="en-US" altLang="zh-CN" sz="2000" dirty="0"/>
              <a:t> mitigations — a February update: </a:t>
            </a:r>
            <a:r>
              <a:rPr lang="en-US" altLang="zh-CN" sz="2000" dirty="0">
                <a:hlinkClick r:id="rId4"/>
              </a:rPr>
              <a:t>https://lwn.net/Articles/746551/</a:t>
            </a:r>
            <a:endParaRPr lang="en-US" altLang="zh-CN" sz="2000" dirty="0"/>
          </a:p>
          <a:p>
            <a:r>
              <a:rPr lang="en-US" altLang="zh-CN" sz="2000" dirty="0"/>
              <a:t>Variant4: </a:t>
            </a:r>
            <a:r>
              <a:rPr lang="en-US" altLang="zh-CN" sz="2000" dirty="0">
                <a:hlinkClick r:id="rId5"/>
              </a:rPr>
              <a:t>https://bugs.chromium.org/p/</a:t>
            </a:r>
            <a:r>
              <a:rPr lang="en-US" altLang="zh-CN" sz="2000" dirty="0">
                <a:solidFill>
                  <a:srgbClr val="FF0000"/>
                </a:solidFill>
                <a:hlinkClick r:id="rId5"/>
              </a:rPr>
              <a:t>project-zero</a:t>
            </a:r>
            <a:r>
              <a:rPr lang="en-US" altLang="zh-CN" sz="2000" dirty="0">
                <a:hlinkClick r:id="rId5"/>
              </a:rPr>
              <a:t>/issues/detail?id=1528&amp;from=timeline</a:t>
            </a:r>
            <a:r>
              <a:rPr lang="en-US" altLang="zh-CN" sz="2000" dirty="0"/>
              <a:t> </a:t>
            </a:r>
          </a:p>
          <a:p>
            <a:pPr lvl="1"/>
            <a:r>
              <a:rPr lang="en-US" altLang="zh-CN" sz="2000" dirty="0"/>
              <a:t>From google project zero as well</a:t>
            </a:r>
            <a:endParaRPr lang="zh-CN" altLang="en-US" sz="20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638354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766354"/>
            <a:ext cx="10571998" cy="651284"/>
          </a:xfrm>
        </p:spPr>
        <p:txBody>
          <a:bodyPr>
            <a:noAutofit/>
          </a:bodyPr>
          <a:lstStyle/>
          <a:p>
            <a:r>
              <a:rPr kumimoji="1" lang="en-US" altLang="zh-CN" sz="2800" dirty="0" err="1"/>
              <a:t>Spectre</a:t>
            </a:r>
            <a:r>
              <a:rPr kumimoji="1" lang="en-US" altLang="zh-CN" sz="2800" dirty="0"/>
              <a:t> vulnerability(variant 1): "bounds-check bypass"</a:t>
            </a:r>
            <a:endParaRPr kumimoji="1" lang="zh-CN" altLang="en-US" sz="28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13" name="内容占位符 12">
            <a:extLst>
              <a:ext uri="{FF2B5EF4-FFF2-40B4-BE49-F238E27FC236}">
                <a16:creationId xmlns:a16="http://schemas.microsoft.com/office/drawing/2014/main" id="{DAA73718-A6AB-984D-AED4-B3331A5B06BC}"/>
              </a:ext>
            </a:extLst>
          </p:cNvPr>
          <p:cNvPicPr>
            <a:picLocks noGrp="1" noChangeAspect="1"/>
          </p:cNvPicPr>
          <p:nvPr>
            <p:ph idx="1"/>
          </p:nvPr>
        </p:nvPicPr>
        <p:blipFill>
          <a:blip r:embed="rId2"/>
          <a:stretch>
            <a:fillRect/>
          </a:stretch>
        </p:blipFill>
        <p:spPr>
          <a:xfrm>
            <a:off x="1926679" y="2428458"/>
            <a:ext cx="8338640" cy="4161224"/>
          </a:xfrm>
        </p:spPr>
      </p:pic>
    </p:spTree>
    <p:extLst>
      <p:ext uri="{BB962C8B-B14F-4D97-AF65-F5344CB8AC3E}">
        <p14:creationId xmlns:p14="http://schemas.microsoft.com/office/powerpoint/2010/main" val="311853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731572" y="766354"/>
            <a:ext cx="10728857" cy="651284"/>
          </a:xfrm>
        </p:spPr>
        <p:txBody>
          <a:bodyPr>
            <a:noAutofit/>
          </a:bodyPr>
          <a:lstStyle/>
          <a:p>
            <a:r>
              <a:rPr kumimoji="1" lang="en-US" altLang="zh-CN" sz="2800" dirty="0" err="1"/>
              <a:t>Spectre</a:t>
            </a:r>
            <a:r>
              <a:rPr kumimoji="1" lang="en-US" altLang="zh-CN" sz="2800" dirty="0"/>
              <a:t> vulnerability(variant 1): "bounds-check bypass” </a:t>
            </a:r>
            <a:r>
              <a:rPr kumimoji="1" lang="en-US" altLang="zh-CN" sz="2800" dirty="0" err="1"/>
              <a:t>cont</a:t>
            </a:r>
            <a:endParaRPr kumimoji="1" lang="zh-CN" altLang="en-US" sz="28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5" name="图片 14">
            <a:extLst>
              <a:ext uri="{FF2B5EF4-FFF2-40B4-BE49-F238E27FC236}">
                <a16:creationId xmlns:a16="http://schemas.microsoft.com/office/drawing/2014/main" id="{D7F9ACE2-5D71-9F41-9648-330EB971C6F4}"/>
              </a:ext>
            </a:extLst>
          </p:cNvPr>
          <p:cNvPicPr>
            <a:picLocks noChangeAspect="1"/>
          </p:cNvPicPr>
          <p:nvPr/>
        </p:nvPicPr>
        <p:blipFill>
          <a:blip r:embed="rId2"/>
          <a:stretch>
            <a:fillRect/>
          </a:stretch>
        </p:blipFill>
        <p:spPr>
          <a:xfrm>
            <a:off x="1504388" y="3310768"/>
            <a:ext cx="9183224" cy="2144101"/>
          </a:xfrm>
          <a:prstGeom prst="rect">
            <a:avLst/>
          </a:prstGeom>
        </p:spPr>
      </p:pic>
    </p:spTree>
    <p:extLst>
      <p:ext uri="{BB962C8B-B14F-4D97-AF65-F5344CB8AC3E}">
        <p14:creationId xmlns:p14="http://schemas.microsoft.com/office/powerpoint/2010/main" val="51351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8" name="内容占位符 7">
            <a:extLst>
              <a:ext uri="{FF2B5EF4-FFF2-40B4-BE49-F238E27FC236}">
                <a16:creationId xmlns:a16="http://schemas.microsoft.com/office/drawing/2014/main" id="{AE76B681-CEB3-0C43-929B-5098D499C0FC}"/>
              </a:ext>
            </a:extLst>
          </p:cNvPr>
          <p:cNvPicPr>
            <a:picLocks noGrp="1" noChangeAspect="1"/>
          </p:cNvPicPr>
          <p:nvPr>
            <p:ph idx="1"/>
          </p:nvPr>
        </p:nvPicPr>
        <p:blipFill>
          <a:blip r:embed="rId2"/>
          <a:stretch>
            <a:fillRect/>
          </a:stretch>
        </p:blipFill>
        <p:spPr>
          <a:xfrm>
            <a:off x="2416043" y="41552"/>
            <a:ext cx="7359915" cy="6774897"/>
          </a:xfrm>
        </p:spPr>
      </p:pic>
      <p:sp>
        <p:nvSpPr>
          <p:cNvPr id="12" name="矩形 11">
            <a:extLst>
              <a:ext uri="{FF2B5EF4-FFF2-40B4-BE49-F238E27FC236}">
                <a16:creationId xmlns:a16="http://schemas.microsoft.com/office/drawing/2014/main" id="{D88B2202-A8E5-3D4F-A7C0-FE023A62F24D}"/>
              </a:ext>
            </a:extLst>
          </p:cNvPr>
          <p:cNvSpPr/>
          <p:nvPr/>
        </p:nvSpPr>
        <p:spPr>
          <a:xfrm>
            <a:off x="6784681" y="4579077"/>
            <a:ext cx="5625634" cy="1015663"/>
          </a:xfrm>
          <a:prstGeom prst="rect">
            <a:avLst/>
          </a:prstGeom>
        </p:spPr>
        <p:txBody>
          <a:bodyPr wrap="square">
            <a:spAutoFit/>
          </a:bodyPr>
          <a:lstStyle/>
          <a:p>
            <a:r>
              <a:rPr lang="en" altLang="zh-CN" sz="2000" b="1" dirty="0">
                <a:latin typeface="Arial" panose="020B0604020202020204" pitchFamily="34" charset="0"/>
              </a:rPr>
              <a:t>SBB: Integer Subtraction with Borrow. ref: </a:t>
            </a:r>
            <a:r>
              <a:rPr lang="en" altLang="zh-CN" sz="2000" b="1" dirty="0">
                <a:latin typeface="Arial" panose="020B0604020202020204" pitchFamily="34" charset="0"/>
                <a:hlinkClick r:id="rId3"/>
              </a:rPr>
              <a:t>https://c9x.me/x86/html/file_module_x86_id_286.html</a:t>
            </a:r>
            <a:endParaRPr lang="en" altLang="zh-CN" sz="2000" b="1" dirty="0">
              <a:latin typeface="Arial" panose="020B0604020202020204" pitchFamily="34" charset="0"/>
            </a:endParaRPr>
          </a:p>
        </p:txBody>
      </p:sp>
      <p:sp>
        <p:nvSpPr>
          <p:cNvPr id="13" name="矩形 12">
            <a:extLst>
              <a:ext uri="{FF2B5EF4-FFF2-40B4-BE49-F238E27FC236}">
                <a16:creationId xmlns:a16="http://schemas.microsoft.com/office/drawing/2014/main" id="{CE0EF1AF-CEA5-BA4F-ABD0-1153B299A650}"/>
              </a:ext>
            </a:extLst>
          </p:cNvPr>
          <p:cNvSpPr/>
          <p:nvPr/>
        </p:nvSpPr>
        <p:spPr>
          <a:xfrm>
            <a:off x="6568029" y="523488"/>
            <a:ext cx="3207929" cy="400110"/>
          </a:xfrm>
          <a:prstGeom prst="rect">
            <a:avLst/>
          </a:prstGeom>
        </p:spPr>
        <p:txBody>
          <a:bodyPr wrap="none">
            <a:spAutoFit/>
          </a:bodyPr>
          <a:lstStyle/>
          <a:p>
            <a:r>
              <a:rPr lang="zh-CN" altLang="en-US" sz="2000" dirty="0"/>
              <a:t>git show babdde2698d4</a:t>
            </a:r>
          </a:p>
        </p:txBody>
      </p:sp>
    </p:spTree>
    <p:extLst>
      <p:ext uri="{BB962C8B-B14F-4D97-AF65-F5344CB8AC3E}">
        <p14:creationId xmlns:p14="http://schemas.microsoft.com/office/powerpoint/2010/main" val="811080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447188"/>
            <a:ext cx="10571998" cy="970450"/>
          </a:xfrm>
        </p:spPr>
        <p:txBody>
          <a:bodyPr>
            <a:normAutofit/>
          </a:bodyPr>
          <a:lstStyle/>
          <a:p>
            <a:pPr>
              <a:lnSpc>
                <a:spcPct val="90000"/>
              </a:lnSpc>
            </a:pPr>
            <a:r>
              <a:rPr kumimoji="1" lang="en-US" altLang="zh-CN" sz="3100" dirty="0" err="1"/>
              <a:t>Spectre</a:t>
            </a:r>
            <a:r>
              <a:rPr kumimoji="1" lang="en-US" altLang="zh-CN" sz="3100" dirty="0"/>
              <a:t> vulnerability(variant 1): “bounds-check bypass”</a:t>
            </a:r>
            <a:r>
              <a:rPr kumimoji="1" lang="zh-CN" altLang="en-US" sz="3100" dirty="0"/>
              <a:t> </a:t>
            </a:r>
            <a:r>
              <a:rPr kumimoji="1" lang="en-US" altLang="zh-CN" sz="3100" dirty="0" err="1"/>
              <a:t>cont</a:t>
            </a:r>
            <a:r>
              <a:rPr kumimoji="1" lang="en-US" altLang="zh-CN" sz="3100" dirty="0"/>
              <a:t>(arm64)</a:t>
            </a:r>
            <a:endParaRPr kumimoji="1" lang="zh-CN" altLang="en-US" sz="3100" dirty="0"/>
          </a:p>
        </p:txBody>
      </p:sp>
      <p:sp>
        <p:nvSpPr>
          <p:cNvPr id="3" name="灯片编号占位符 2">
            <a:extLst>
              <a:ext uri="{FF2B5EF4-FFF2-40B4-BE49-F238E27FC236}">
                <a16:creationId xmlns:a16="http://schemas.microsoft.com/office/drawing/2014/main" id="{F58D0CBF-DEB7-7C49-AA4D-24088C6EEE10}"/>
              </a:ext>
            </a:extLst>
          </p:cNvPr>
          <p:cNvSpPr>
            <a:spLocks noGrp="1"/>
          </p:cNvSpPr>
          <p:nvPr>
            <p:ph type="sldNum" sz="quarter" idx="12"/>
          </p:nvPr>
        </p:nvSpPr>
        <p:spPr>
          <a:xfrm>
            <a:off x="10678331" y="5915888"/>
            <a:ext cx="1062155" cy="490599"/>
          </a:xfrm>
        </p:spPr>
        <p:txBody>
          <a:bodyPr>
            <a:normAutofit/>
          </a:bodyPr>
          <a:lstStyle/>
          <a:p>
            <a:pPr>
              <a:spcAft>
                <a:spcPts val="600"/>
              </a:spcAft>
            </a:pPr>
            <a:fld id="{D57F1E4F-1CFF-5643-939E-217C01CDF565}" type="slidenum">
              <a:rPr lang="en-US" smtClean="0"/>
              <a:pPr>
                <a:spcAft>
                  <a:spcPts val="600"/>
                </a:spcAft>
              </a:pPr>
              <a:t>14</a:t>
            </a:fld>
            <a:endParaRPr lang="en-US"/>
          </a:p>
        </p:txBody>
      </p:sp>
      <p:pic>
        <p:nvPicPr>
          <p:cNvPr id="21" name="内容占位符 20">
            <a:extLst>
              <a:ext uri="{FF2B5EF4-FFF2-40B4-BE49-F238E27FC236}">
                <a16:creationId xmlns:a16="http://schemas.microsoft.com/office/drawing/2014/main" id="{CE7217D3-9229-7345-90B4-5D869D45B64B}"/>
              </a:ext>
            </a:extLst>
          </p:cNvPr>
          <p:cNvPicPr>
            <a:picLocks noGrp="1" noChangeAspect="1"/>
          </p:cNvPicPr>
          <p:nvPr>
            <p:ph idx="1"/>
          </p:nvPr>
        </p:nvPicPr>
        <p:blipFill>
          <a:blip r:embed="rId2"/>
          <a:stretch>
            <a:fillRect/>
          </a:stretch>
        </p:blipFill>
        <p:spPr>
          <a:xfrm>
            <a:off x="6095998" y="2011327"/>
            <a:ext cx="6041943" cy="4777005"/>
          </a:xfrm>
        </p:spPr>
      </p:pic>
      <p:sp>
        <p:nvSpPr>
          <p:cNvPr id="10" name="矩形 9">
            <a:extLst>
              <a:ext uri="{FF2B5EF4-FFF2-40B4-BE49-F238E27FC236}">
                <a16:creationId xmlns:a16="http://schemas.microsoft.com/office/drawing/2014/main" id="{7228DF2A-CDC5-6F47-81B0-BCC25757906B}"/>
              </a:ext>
            </a:extLst>
          </p:cNvPr>
          <p:cNvSpPr/>
          <p:nvPr/>
        </p:nvSpPr>
        <p:spPr>
          <a:xfrm>
            <a:off x="182880" y="2448315"/>
            <a:ext cx="3102131" cy="400110"/>
          </a:xfrm>
          <a:prstGeom prst="rect">
            <a:avLst/>
          </a:prstGeom>
        </p:spPr>
        <p:txBody>
          <a:bodyPr wrap="none">
            <a:spAutoFit/>
          </a:bodyPr>
          <a:lstStyle/>
          <a:p>
            <a:r>
              <a:rPr lang="zh-CN" altLang="en-US" sz="2000" dirty="0"/>
              <a:t>git show 022620eed3d0</a:t>
            </a:r>
          </a:p>
        </p:txBody>
      </p:sp>
      <p:sp>
        <p:nvSpPr>
          <p:cNvPr id="22" name="矩形 21">
            <a:extLst>
              <a:ext uri="{FF2B5EF4-FFF2-40B4-BE49-F238E27FC236}">
                <a16:creationId xmlns:a16="http://schemas.microsoft.com/office/drawing/2014/main" id="{364752BD-3D79-884E-8EB1-D24ED7BDF484}"/>
              </a:ext>
            </a:extLst>
          </p:cNvPr>
          <p:cNvSpPr/>
          <p:nvPr/>
        </p:nvSpPr>
        <p:spPr>
          <a:xfrm>
            <a:off x="182880" y="3661165"/>
            <a:ext cx="5556069" cy="1631216"/>
          </a:xfrm>
          <a:prstGeom prst="rect">
            <a:avLst/>
          </a:prstGeom>
        </p:spPr>
        <p:txBody>
          <a:bodyPr wrap="square">
            <a:spAutoFit/>
          </a:bodyPr>
          <a:lstStyle/>
          <a:p>
            <a:r>
              <a:rPr lang="en-US" altLang="zh-CN" sz="2000" dirty="0"/>
              <a:t>Arm armv8 C6-661:</a:t>
            </a:r>
          </a:p>
          <a:p>
            <a:r>
              <a:rPr lang="en-US" altLang="zh-CN" sz="2000" dirty="0"/>
              <a:t>SBC: </a:t>
            </a:r>
            <a:r>
              <a:rPr lang="zh-CN" altLang="en-US" sz="2000" dirty="0"/>
              <a:t>Subtract with Carry subtracts a register vaue and the value of NOT (Carry flag) from a register value, and write</a:t>
            </a:r>
            <a:r>
              <a:rPr lang="en-US" altLang="zh-CN" sz="2000" dirty="0"/>
              <a:t>s </a:t>
            </a:r>
            <a:r>
              <a:rPr lang="zh-CN" altLang="en-US" sz="2000" dirty="0"/>
              <a:t>the result to the destination register</a:t>
            </a:r>
          </a:p>
        </p:txBody>
      </p:sp>
    </p:spTree>
    <p:extLst>
      <p:ext uri="{BB962C8B-B14F-4D97-AF65-F5344CB8AC3E}">
        <p14:creationId xmlns:p14="http://schemas.microsoft.com/office/powerpoint/2010/main" val="203714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161CC52-2ECA-924B-A0AC-1B58E548B1E7}"/>
              </a:ext>
            </a:extLst>
          </p:cNvPr>
          <p:cNvPicPr>
            <a:picLocks noChangeAspect="1"/>
          </p:cNvPicPr>
          <p:nvPr/>
        </p:nvPicPr>
        <p:blipFill>
          <a:blip r:embed="rId3"/>
          <a:stretch>
            <a:fillRect/>
          </a:stretch>
        </p:blipFill>
        <p:spPr>
          <a:xfrm>
            <a:off x="5570378" y="2396061"/>
            <a:ext cx="6537642" cy="4461939"/>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5999C9E8-AC16-BE48-A6E1-9ABF3D763DB4}"/>
              </a:ext>
            </a:extLst>
          </p:cNvPr>
          <p:cNvSpPr>
            <a:spLocks noGrp="1"/>
          </p:cNvSpPr>
          <p:nvPr>
            <p:ph type="title"/>
          </p:nvPr>
        </p:nvSpPr>
        <p:spPr>
          <a:xfrm>
            <a:off x="810000" y="447188"/>
            <a:ext cx="10571998" cy="970450"/>
          </a:xfrm>
        </p:spPr>
        <p:txBody>
          <a:bodyPr>
            <a:normAutofit/>
          </a:bodyPr>
          <a:lstStyle/>
          <a:p>
            <a:pPr>
              <a:lnSpc>
                <a:spcPct val="90000"/>
              </a:lnSpc>
            </a:pPr>
            <a:r>
              <a:rPr kumimoji="1" lang="en-US" altLang="zh-CN" sz="3100" dirty="0" err="1"/>
              <a:t>Spectre</a:t>
            </a:r>
            <a:r>
              <a:rPr kumimoji="1" lang="en-US" altLang="zh-CN" sz="3100" dirty="0"/>
              <a:t> vulnerability(variant 1): “bounds-check bypass”</a:t>
            </a:r>
            <a:r>
              <a:rPr kumimoji="1" lang="zh-CN" altLang="en-US" sz="3100" dirty="0"/>
              <a:t> </a:t>
            </a:r>
            <a:r>
              <a:rPr kumimoji="1" lang="en-US" altLang="zh-CN" sz="3100" dirty="0" err="1"/>
              <a:t>cont</a:t>
            </a:r>
            <a:r>
              <a:rPr kumimoji="1" lang="en-US" altLang="zh-CN" sz="3100" dirty="0"/>
              <a:t>(arm64)</a:t>
            </a:r>
            <a:endParaRPr kumimoji="1" lang="zh-CN" altLang="en-US" sz="3100" dirty="0"/>
          </a:p>
        </p:txBody>
      </p:sp>
      <p:sp>
        <p:nvSpPr>
          <p:cNvPr id="6" name="内容占位符 5">
            <a:extLst>
              <a:ext uri="{FF2B5EF4-FFF2-40B4-BE49-F238E27FC236}">
                <a16:creationId xmlns:a16="http://schemas.microsoft.com/office/drawing/2014/main" id="{B87D81A8-6FFD-7B41-8D3B-F84F29DBBC6D}"/>
              </a:ext>
            </a:extLst>
          </p:cNvPr>
          <p:cNvSpPr>
            <a:spLocks noGrp="1"/>
          </p:cNvSpPr>
          <p:nvPr>
            <p:ph idx="1"/>
          </p:nvPr>
        </p:nvSpPr>
        <p:spPr>
          <a:xfrm>
            <a:off x="209913" y="3260441"/>
            <a:ext cx="5198412" cy="2733177"/>
          </a:xfrm>
        </p:spPr>
        <p:txBody>
          <a:bodyPr>
            <a:noAutofit/>
          </a:bodyPr>
          <a:lstStyle/>
          <a:p>
            <a:pPr marL="0" indent="0">
              <a:buNone/>
            </a:pPr>
            <a:r>
              <a:rPr lang="en" altLang="zh-CN" sz="1600" dirty="0">
                <a:hlinkClick r:id="rId4"/>
              </a:rPr>
              <a:t>https://patchwork.kernel.org/patch/10200747/</a:t>
            </a:r>
            <a:endParaRPr lang="en" altLang="zh-CN" sz="1600" dirty="0"/>
          </a:p>
          <a:p>
            <a:pPr marL="0" indent="0">
              <a:buNone/>
            </a:pPr>
            <a:r>
              <a:rPr lang="en" altLang="zh-CN" sz="2000" dirty="0"/>
              <a:t>“For CPUs capable of data value prediction, CSDB waits for any outstanding predictions to architecturally resolve before allowing speculative execution to continue. Provide macros to expose it to the arch code.”</a:t>
            </a:r>
          </a:p>
        </p:txBody>
      </p:sp>
    </p:spTree>
    <p:extLst>
      <p:ext uri="{BB962C8B-B14F-4D97-AF65-F5344CB8AC3E}">
        <p14:creationId xmlns:p14="http://schemas.microsoft.com/office/powerpoint/2010/main" val="146171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pic>
        <p:nvPicPr>
          <p:cNvPr id="6" name="内容占位符 5">
            <a:extLst>
              <a:ext uri="{FF2B5EF4-FFF2-40B4-BE49-F238E27FC236}">
                <a16:creationId xmlns:a16="http://schemas.microsoft.com/office/drawing/2014/main" id="{82CE3198-B044-EA4B-BB30-18F5E299B2C8}"/>
              </a:ext>
            </a:extLst>
          </p:cNvPr>
          <p:cNvPicPr>
            <a:picLocks noGrp="1" noChangeAspect="1"/>
          </p:cNvPicPr>
          <p:nvPr>
            <p:ph idx="1"/>
          </p:nvPr>
        </p:nvPicPr>
        <p:blipFill>
          <a:blip r:embed="rId2"/>
          <a:stretch>
            <a:fillRect/>
          </a:stretch>
        </p:blipFill>
        <p:spPr>
          <a:xfrm>
            <a:off x="2773354" y="1260880"/>
            <a:ext cx="6515062" cy="5059570"/>
          </a:xfrm>
        </p:spPr>
      </p:pic>
      <p:sp>
        <p:nvSpPr>
          <p:cNvPr id="4" name="矩形 3">
            <a:extLst>
              <a:ext uri="{FF2B5EF4-FFF2-40B4-BE49-F238E27FC236}">
                <a16:creationId xmlns:a16="http://schemas.microsoft.com/office/drawing/2014/main" id="{E65B6212-1E42-284A-97B5-831DA03FA494}"/>
              </a:ext>
            </a:extLst>
          </p:cNvPr>
          <p:cNvSpPr/>
          <p:nvPr/>
        </p:nvSpPr>
        <p:spPr>
          <a:xfrm>
            <a:off x="0" y="6188651"/>
            <a:ext cx="11468790" cy="646331"/>
          </a:xfrm>
          <a:prstGeom prst="rect">
            <a:avLst/>
          </a:prstGeom>
        </p:spPr>
        <p:txBody>
          <a:bodyPr wrap="square">
            <a:spAutoFit/>
          </a:bodyPr>
          <a:lstStyle/>
          <a:p>
            <a:r>
              <a:rPr lang="en-US" altLang="zh-CN" dirty="0"/>
              <a:t>Ref: </a:t>
            </a:r>
          </a:p>
          <a:p>
            <a:r>
              <a:rPr lang="zh-CN" altLang="en-US" dirty="0">
                <a:hlinkClick r:id="rId3"/>
              </a:rPr>
              <a:t>http://infocenter.arm.com/help/index.jsp?topic=/com.arm.doc.den0056a/index.htm</a:t>
            </a:r>
            <a:r>
              <a:rPr lang="zh-CN" altLang="en-US" dirty="0">
                <a:hlinkClick r:id="rId3"/>
              </a:rPr>
              <a:t>l</a:t>
            </a:r>
            <a:endParaRPr lang="zh-CN" altLang="en-US" dirty="0"/>
          </a:p>
        </p:txBody>
      </p:sp>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86750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65B6212-1E42-284A-97B5-831DA03FA494}"/>
              </a:ext>
            </a:extLst>
          </p:cNvPr>
          <p:cNvSpPr/>
          <p:nvPr/>
        </p:nvSpPr>
        <p:spPr>
          <a:xfrm>
            <a:off x="-35821" y="6266516"/>
            <a:ext cx="11468790" cy="646331"/>
          </a:xfrm>
          <a:prstGeom prst="rect">
            <a:avLst/>
          </a:prstGeom>
        </p:spPr>
        <p:txBody>
          <a:bodyPr wrap="square">
            <a:spAutoFit/>
          </a:bodyPr>
          <a:lstStyle/>
          <a:p>
            <a:r>
              <a:rPr lang="en-US" altLang="zh-CN" dirty="0"/>
              <a:t>Ref: </a:t>
            </a:r>
          </a:p>
          <a:p>
            <a:r>
              <a:rPr lang="zh-CN" altLang="en-US" dirty="0">
                <a:hlinkClick r:id="rId2"/>
              </a:rPr>
              <a:t>https://www.linuxplumbersconf.org/2017/ocw/system/presentations/4759/original/fast_dvfs_scmi.pdf</a:t>
            </a:r>
            <a:endParaRPr lang="en-US" altLang="zh-CN" dirty="0"/>
          </a:p>
        </p:txBody>
      </p:sp>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9" name="图片 8">
            <a:extLst>
              <a:ext uri="{FF2B5EF4-FFF2-40B4-BE49-F238E27FC236}">
                <a16:creationId xmlns:a16="http://schemas.microsoft.com/office/drawing/2014/main" id="{826D18FC-626F-2E4A-9622-5FF5D89FD1BB}"/>
              </a:ext>
            </a:extLst>
          </p:cNvPr>
          <p:cNvPicPr>
            <a:picLocks noChangeAspect="1"/>
          </p:cNvPicPr>
          <p:nvPr/>
        </p:nvPicPr>
        <p:blipFill>
          <a:blip r:embed="rId3"/>
          <a:stretch>
            <a:fillRect/>
          </a:stretch>
        </p:blipFill>
        <p:spPr>
          <a:xfrm>
            <a:off x="2513570" y="66794"/>
            <a:ext cx="6370008" cy="6522888"/>
          </a:xfrm>
          <a:prstGeom prst="rect">
            <a:avLst/>
          </a:prstGeom>
        </p:spPr>
      </p:pic>
    </p:spTree>
    <p:extLst>
      <p:ext uri="{BB962C8B-B14F-4D97-AF65-F5344CB8AC3E}">
        <p14:creationId xmlns:p14="http://schemas.microsoft.com/office/powerpoint/2010/main" val="237256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sp>
        <p:nvSpPr>
          <p:cNvPr id="4" name="矩形 3">
            <a:extLst>
              <a:ext uri="{FF2B5EF4-FFF2-40B4-BE49-F238E27FC236}">
                <a16:creationId xmlns:a16="http://schemas.microsoft.com/office/drawing/2014/main" id="{E65B6212-1E42-284A-97B5-831DA03FA494}"/>
              </a:ext>
            </a:extLst>
          </p:cNvPr>
          <p:cNvSpPr/>
          <p:nvPr/>
        </p:nvSpPr>
        <p:spPr>
          <a:xfrm>
            <a:off x="2314452" y="6344383"/>
            <a:ext cx="7563097" cy="400110"/>
          </a:xfrm>
          <a:prstGeom prst="rect">
            <a:avLst/>
          </a:prstGeom>
        </p:spPr>
        <p:txBody>
          <a:bodyPr wrap="square">
            <a:spAutoFit/>
          </a:bodyPr>
          <a:lstStyle/>
          <a:p>
            <a:r>
              <a:rPr lang="en-US" altLang="zh-CN" sz="2000" dirty="0"/>
              <a:t>Ref: </a:t>
            </a:r>
            <a:r>
              <a:rPr lang="zh-CN" altLang="en-US" sz="2000" dirty="0"/>
              <a:t> </a:t>
            </a:r>
            <a:r>
              <a:rPr lang="en-US" altLang="zh-CN" sz="2000" dirty="0"/>
              <a:t>git log f46f11dc1e86270935041fbc3920ba71a050a5fd^!</a:t>
            </a:r>
          </a:p>
        </p:txBody>
      </p:sp>
      <p:pic>
        <p:nvPicPr>
          <p:cNvPr id="8" name="图片 7">
            <a:extLst>
              <a:ext uri="{FF2B5EF4-FFF2-40B4-BE49-F238E27FC236}">
                <a16:creationId xmlns:a16="http://schemas.microsoft.com/office/drawing/2014/main" id="{49892BBC-8B53-0E45-BAA1-0BE6918E3BF9}"/>
              </a:ext>
            </a:extLst>
          </p:cNvPr>
          <p:cNvPicPr>
            <a:picLocks noChangeAspect="1"/>
          </p:cNvPicPr>
          <p:nvPr/>
        </p:nvPicPr>
        <p:blipFill>
          <a:blip r:embed="rId2"/>
          <a:stretch>
            <a:fillRect/>
          </a:stretch>
        </p:blipFill>
        <p:spPr>
          <a:xfrm>
            <a:off x="1234372" y="1260880"/>
            <a:ext cx="9723257" cy="4982265"/>
          </a:xfrm>
          <a:prstGeom prst="rect">
            <a:avLst/>
          </a:prstGeom>
        </p:spPr>
      </p:pic>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688482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D4D4F7-68A2-054E-BE64-E34E4AA9FE83}"/>
              </a:ext>
            </a:extLst>
          </p:cNvPr>
          <p:cNvSpPr>
            <a:spLocks noGrp="1"/>
          </p:cNvSpPr>
          <p:nvPr>
            <p:ph type="title"/>
          </p:nvPr>
        </p:nvSpPr>
        <p:spPr>
          <a:xfrm>
            <a:off x="526869" y="661848"/>
            <a:ext cx="11138263" cy="599032"/>
          </a:xfrm>
        </p:spPr>
        <p:txBody>
          <a:bodyPr/>
          <a:lstStyle/>
          <a:p>
            <a:r>
              <a:rPr kumimoji="1" lang="en-US" altLang="zh-CN" sz="3200" dirty="0"/>
              <a:t>SCMI: ARM System Control and Management Interface</a:t>
            </a:r>
            <a:endParaRPr kumimoji="1" lang="zh-CN" altLang="en-US" sz="3200" dirty="0"/>
          </a:p>
        </p:txBody>
      </p:sp>
      <p:sp>
        <p:nvSpPr>
          <p:cNvPr id="3" name="灯片编号占位符 2">
            <a:extLst>
              <a:ext uri="{FF2B5EF4-FFF2-40B4-BE49-F238E27FC236}">
                <a16:creationId xmlns:a16="http://schemas.microsoft.com/office/drawing/2014/main" id="{0625E6D0-7B70-5B46-BC5B-0FEFEEB36D61}"/>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6" name="图片 15">
            <a:extLst>
              <a:ext uri="{FF2B5EF4-FFF2-40B4-BE49-F238E27FC236}">
                <a16:creationId xmlns:a16="http://schemas.microsoft.com/office/drawing/2014/main" id="{E4695592-306F-C94F-B081-F635172DC148}"/>
              </a:ext>
            </a:extLst>
          </p:cNvPr>
          <p:cNvPicPr>
            <a:picLocks noChangeAspect="1"/>
          </p:cNvPicPr>
          <p:nvPr/>
        </p:nvPicPr>
        <p:blipFill>
          <a:blip r:embed="rId2"/>
          <a:stretch>
            <a:fillRect/>
          </a:stretch>
        </p:blipFill>
        <p:spPr>
          <a:xfrm>
            <a:off x="526869" y="2213456"/>
            <a:ext cx="10816820" cy="4130927"/>
          </a:xfrm>
          <a:prstGeom prst="rect">
            <a:avLst/>
          </a:prstGeom>
        </p:spPr>
      </p:pic>
    </p:spTree>
    <p:extLst>
      <p:ext uri="{BB962C8B-B14F-4D97-AF65-F5344CB8AC3E}">
        <p14:creationId xmlns:p14="http://schemas.microsoft.com/office/powerpoint/2010/main" val="403258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55C6B5B0-2FDB-114C-B52B-3B9EF854AA09}"/>
              </a:ext>
            </a:extLst>
          </p:cNvPr>
          <p:cNvSpPr>
            <a:spLocks noGrp="1"/>
          </p:cNvSpPr>
          <p:nvPr>
            <p:ph type="title"/>
          </p:nvPr>
        </p:nvSpPr>
        <p:spPr>
          <a:xfrm>
            <a:off x="641754" y="1687286"/>
            <a:ext cx="3269463" cy="3978017"/>
          </a:xfrm>
        </p:spPr>
        <p:txBody>
          <a:bodyPr anchor="t">
            <a:normAutofit/>
          </a:bodyPr>
          <a:lstStyle/>
          <a:p>
            <a:r>
              <a:rPr kumimoji="1" lang="en-US" altLang="zh-CN" sz="4400" dirty="0"/>
              <a:t>Outline</a:t>
            </a:r>
            <a:endParaRPr kumimoji="1" lang="zh-CN" altLang="en-US" sz="4400" dirty="0"/>
          </a:p>
        </p:txBody>
      </p:sp>
      <p:graphicFrame>
        <p:nvGraphicFramePr>
          <p:cNvPr id="5" name="内容占位符 2">
            <a:extLst>
              <a:ext uri="{FF2B5EF4-FFF2-40B4-BE49-F238E27FC236}">
                <a16:creationId xmlns:a16="http://schemas.microsoft.com/office/drawing/2014/main" id="{A7D43392-C5D1-473E-851D-1DF8F7539CD9}"/>
              </a:ext>
            </a:extLst>
          </p:cNvPr>
          <p:cNvGraphicFramePr>
            <a:graphicFrameLocks noGrp="1"/>
          </p:cNvGraphicFramePr>
          <p:nvPr>
            <p:ph idx="1"/>
            <p:extLst>
              <p:ext uri="{D42A27DB-BD31-4B8C-83A1-F6EECF244321}">
                <p14:modId xmlns:p14="http://schemas.microsoft.com/office/powerpoint/2010/main" val="556894121"/>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a:extLst>
              <a:ext uri="{FF2B5EF4-FFF2-40B4-BE49-F238E27FC236}">
                <a16:creationId xmlns:a16="http://schemas.microsoft.com/office/drawing/2014/main" id="{6ADD5889-46EC-DA4B-A805-92A59EFE9411}"/>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94427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kumimoji="1" lang="en-US" altLang="zh-CN" dirty="0"/>
              <a:t>Memory encryption: Intel SGX</a:t>
            </a:r>
          </a:p>
        </p:txBody>
      </p:sp>
      <p:sp>
        <p:nvSpPr>
          <p:cNvPr id="3" name="内容占位符 2">
            <a:extLst>
              <a:ext uri="{FF2B5EF4-FFF2-40B4-BE49-F238E27FC236}">
                <a16:creationId xmlns:a16="http://schemas.microsoft.com/office/drawing/2014/main" id="{186B7517-EA32-634B-ABF6-8F6686C9C7D0}"/>
              </a:ext>
            </a:extLst>
          </p:cNvPr>
          <p:cNvSpPr>
            <a:spLocks noGrp="1"/>
          </p:cNvSpPr>
          <p:nvPr>
            <p:ph idx="1"/>
          </p:nvPr>
        </p:nvSpPr>
        <p:spPr>
          <a:xfrm>
            <a:off x="810001" y="5594110"/>
            <a:ext cx="10572000" cy="433064"/>
          </a:xfrm>
        </p:spPr>
        <p:txBody>
          <a:bodyPr vert="horz" lIns="91440" tIns="45720" rIns="91440" bIns="45720" rtlCol="0" anchor="t">
            <a:normAutofit/>
          </a:bodyPr>
          <a:lstStyle/>
          <a:p>
            <a:pPr marL="0" indent="0">
              <a:buNone/>
            </a:pPr>
            <a:r>
              <a:rPr kumimoji="1" lang="en-US" altLang="zh-CN" dirty="0"/>
              <a:t>Ref: https://</a:t>
            </a:r>
            <a:r>
              <a:rPr kumimoji="1" lang="en-US" altLang="zh-CN" dirty="0" err="1"/>
              <a:t>medium.com</a:t>
            </a:r>
            <a:r>
              <a:rPr kumimoji="1" lang="en-US" altLang="zh-CN" dirty="0"/>
              <a:t>/@</a:t>
            </a:r>
            <a:r>
              <a:rPr kumimoji="1" lang="en-US" altLang="zh-CN" dirty="0" err="1"/>
              <a:t>danny_harnik</a:t>
            </a:r>
            <a:r>
              <a:rPr kumimoji="1" lang="en-US" altLang="zh-CN" dirty="0"/>
              <a:t>/impressions-of-intel-sgx-performance-22442093595a</a:t>
            </a:r>
          </a:p>
        </p:txBody>
      </p:sp>
      <p:sp>
        <p:nvSpPr>
          <p:cNvPr id="5" name="灯片编号占位符 4">
            <a:extLst>
              <a:ext uri="{FF2B5EF4-FFF2-40B4-BE49-F238E27FC236}">
                <a16:creationId xmlns:a16="http://schemas.microsoft.com/office/drawing/2014/main" id="{C24FB156-E002-4B47-B9C6-26CAA240B37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图片 5">
            <a:extLst>
              <a:ext uri="{FF2B5EF4-FFF2-40B4-BE49-F238E27FC236}">
                <a16:creationId xmlns:a16="http://schemas.microsoft.com/office/drawing/2014/main" id="{E6BD24DA-7EE5-7243-86B1-B5A9D302EDC9}"/>
              </a:ext>
            </a:extLst>
          </p:cNvPr>
          <p:cNvPicPr>
            <a:picLocks noChangeAspect="1"/>
          </p:cNvPicPr>
          <p:nvPr/>
        </p:nvPicPr>
        <p:blipFill>
          <a:blip r:embed="rId2"/>
          <a:stretch>
            <a:fillRect/>
          </a:stretch>
        </p:blipFill>
        <p:spPr>
          <a:xfrm>
            <a:off x="2665101" y="235516"/>
            <a:ext cx="6861798" cy="4073435"/>
          </a:xfrm>
          <a:prstGeom prst="rect">
            <a:avLst/>
          </a:prstGeom>
        </p:spPr>
      </p:pic>
    </p:spTree>
    <p:extLst>
      <p:ext uri="{BB962C8B-B14F-4D97-AF65-F5344CB8AC3E}">
        <p14:creationId xmlns:p14="http://schemas.microsoft.com/office/powerpoint/2010/main" val="413474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2D8C265-E8EB-8F4D-ACAF-9C7B5B522B52}"/>
              </a:ext>
            </a:extLst>
          </p:cNvPr>
          <p:cNvPicPr>
            <a:picLocks noGrp="1" noChangeAspect="1"/>
          </p:cNvPicPr>
          <p:nvPr>
            <p:ph idx="1"/>
          </p:nvPr>
        </p:nvPicPr>
        <p:blipFill>
          <a:blip r:embed="rId2"/>
          <a:stretch>
            <a:fillRect/>
          </a:stretch>
        </p:blipFill>
        <p:spPr>
          <a:xfrm>
            <a:off x="2990544" y="1417638"/>
            <a:ext cx="6210910" cy="4533963"/>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kumimoji="1" lang="en-US" altLang="zh-CN"/>
              <a:t>Memory encryption: AMD SEV</a:t>
            </a:r>
          </a:p>
        </p:txBody>
      </p:sp>
      <p:sp>
        <p:nvSpPr>
          <p:cNvPr id="5" name="文本框 4">
            <a:extLst>
              <a:ext uri="{FF2B5EF4-FFF2-40B4-BE49-F238E27FC236}">
                <a16:creationId xmlns:a16="http://schemas.microsoft.com/office/drawing/2014/main" id="{52B019A8-6211-9547-BB80-DDB474F0B7FD}"/>
              </a:ext>
            </a:extLst>
          </p:cNvPr>
          <p:cNvSpPr txBox="1"/>
          <p:nvPr/>
        </p:nvSpPr>
        <p:spPr>
          <a:xfrm>
            <a:off x="1265950" y="6129338"/>
            <a:ext cx="9660101" cy="590331"/>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kumimoji="1" lang="en-US" altLang="zh-CN" sz="1600" dirty="0"/>
              <a:t>Ref: http://</a:t>
            </a:r>
            <a:r>
              <a:rPr kumimoji="1" lang="en-US" altLang="zh-CN" sz="1600" dirty="0" err="1"/>
              <a:t>amd-dev.wpengine.netdna-cdn.com</a:t>
            </a:r>
            <a:r>
              <a:rPr kumimoji="1" lang="en-US" altLang="zh-CN" sz="1600" dirty="0"/>
              <a:t>/</a:t>
            </a:r>
            <a:r>
              <a:rPr kumimoji="1" lang="en-US" altLang="zh-CN" sz="1600" dirty="0" err="1"/>
              <a:t>wordpress</a:t>
            </a:r>
            <a:r>
              <a:rPr kumimoji="1" lang="en-US" altLang="zh-CN" sz="1600" dirty="0"/>
              <a:t>/media/2013/12/AMD_Memory_Encryption_Whitepaper_v7-Public.pdf</a:t>
            </a:r>
          </a:p>
        </p:txBody>
      </p:sp>
      <p:sp>
        <p:nvSpPr>
          <p:cNvPr id="3" name="灯片编号占位符 2">
            <a:extLst>
              <a:ext uri="{FF2B5EF4-FFF2-40B4-BE49-F238E27FC236}">
                <a16:creationId xmlns:a16="http://schemas.microsoft.com/office/drawing/2014/main" id="{2B345F53-1D5C-8540-AF13-AF4BDFBCD23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03107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图片 4">
            <a:extLst>
              <a:ext uri="{FF2B5EF4-FFF2-40B4-BE49-F238E27FC236}">
                <a16:creationId xmlns:a16="http://schemas.microsoft.com/office/drawing/2014/main" id="{CDB89E13-585B-334A-9681-33D6C532668A}"/>
              </a:ext>
            </a:extLst>
          </p:cNvPr>
          <p:cNvPicPr>
            <a:picLocks noChangeAspect="1"/>
          </p:cNvPicPr>
          <p:nvPr/>
        </p:nvPicPr>
        <p:blipFill>
          <a:blip r:embed="rId2"/>
          <a:stretch>
            <a:fillRect/>
          </a:stretch>
        </p:blipFill>
        <p:spPr>
          <a:xfrm>
            <a:off x="514351" y="514350"/>
            <a:ext cx="10413096" cy="3930942"/>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FFCB1D0-B4B3-2B4B-86D0-1318B1ACB3BA}"/>
              </a:ext>
            </a:extLst>
          </p:cNvPr>
          <p:cNvSpPr>
            <a:spLocks noGrp="1"/>
          </p:cNvSpPr>
          <p:nvPr>
            <p:ph type="title"/>
          </p:nvPr>
        </p:nvSpPr>
        <p:spPr>
          <a:xfrm>
            <a:off x="451513" y="5176569"/>
            <a:ext cx="4589009" cy="970450"/>
          </a:xfrm>
        </p:spPr>
        <p:txBody>
          <a:bodyPr anchor="ctr">
            <a:normAutofit/>
          </a:bodyPr>
          <a:lstStyle/>
          <a:p>
            <a:r>
              <a:rPr kumimoji="1" lang="en-US" altLang="zh-CN" sz="2400"/>
              <a:t>Memory: </a:t>
            </a:r>
            <a:r>
              <a:rPr kumimoji="1" lang="en" altLang="zh-CN" sz="2400"/>
              <a:t>Introduce MAP_FIXED_NOREPLACE</a:t>
            </a:r>
            <a:endParaRPr kumimoji="1" lang="zh-CN" altLang="en-US" sz="2400"/>
          </a:p>
        </p:txBody>
      </p:sp>
      <p:sp>
        <p:nvSpPr>
          <p:cNvPr id="3" name="内容占位符 2">
            <a:extLst>
              <a:ext uri="{FF2B5EF4-FFF2-40B4-BE49-F238E27FC236}">
                <a16:creationId xmlns:a16="http://schemas.microsoft.com/office/drawing/2014/main" id="{186B7517-EA32-634B-ABF6-8F6686C9C7D0}"/>
              </a:ext>
            </a:extLst>
          </p:cNvPr>
          <p:cNvSpPr>
            <a:spLocks noGrp="1"/>
          </p:cNvSpPr>
          <p:nvPr>
            <p:ph idx="1"/>
          </p:nvPr>
        </p:nvSpPr>
        <p:spPr>
          <a:xfrm>
            <a:off x="5344886" y="5176569"/>
            <a:ext cx="6028400" cy="970450"/>
          </a:xfrm>
        </p:spPr>
        <p:txBody>
          <a:bodyPr>
            <a:normAutofit/>
          </a:bodyPr>
          <a:lstStyle/>
          <a:p>
            <a:pPr>
              <a:lnSpc>
                <a:spcPct val="90000"/>
              </a:lnSpc>
            </a:pPr>
            <a:endParaRPr kumimoji="1" lang="en" altLang="zh-CN" sz="1400">
              <a:solidFill>
                <a:srgbClr val="FEFEFE"/>
              </a:solidFill>
            </a:endParaRPr>
          </a:p>
          <a:p>
            <a:pPr>
              <a:lnSpc>
                <a:spcPct val="90000"/>
              </a:lnSpc>
            </a:pPr>
            <a:r>
              <a:rPr kumimoji="1" lang="en" altLang="zh-CN" sz="1400">
                <a:solidFill>
                  <a:srgbClr val="FEFEFE"/>
                </a:solidFill>
              </a:rPr>
              <a:t>git log --oneline --grep MAP_FIXED_NOREPLACE</a:t>
            </a:r>
          </a:p>
          <a:p>
            <a:pPr>
              <a:lnSpc>
                <a:spcPct val="90000"/>
              </a:lnSpc>
            </a:pPr>
            <a:r>
              <a:rPr kumimoji="1" lang="en" altLang="zh-CN" sz="1400">
                <a:solidFill>
                  <a:srgbClr val="FEFEFE"/>
                </a:solidFill>
              </a:rPr>
              <a:t>Commit: a4ff8e8620d3 mm: introduce MAP_FIXED_NOREPLACE</a:t>
            </a:r>
            <a:endParaRPr kumimoji="1" lang="zh-CN" altLang="en-US" sz="1400">
              <a:solidFill>
                <a:srgbClr val="FEFEFE"/>
              </a:solidFill>
            </a:endParaRPr>
          </a:p>
        </p:txBody>
      </p:sp>
      <p:sp>
        <p:nvSpPr>
          <p:cNvPr id="6" name="灯片编号占位符 5">
            <a:extLst>
              <a:ext uri="{FF2B5EF4-FFF2-40B4-BE49-F238E27FC236}">
                <a16:creationId xmlns:a16="http://schemas.microsoft.com/office/drawing/2014/main" id="{29A99703-D77E-4241-80D3-BA61C7E4FF7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67201490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p:txBody>
          <a:bodyPr vert="horz" lIns="91440" tIns="45720" rIns="91440" bIns="45720" rtlCol="0" anchor="b">
            <a:normAutofit/>
          </a:bodyPr>
          <a:lstStyle/>
          <a:p>
            <a:r>
              <a:rPr kumimoji="1" lang="en-US" altLang="zh-CN" dirty="0"/>
              <a:t>Staging features: ILP32</a:t>
            </a:r>
          </a:p>
        </p:txBody>
      </p:sp>
      <p:pic>
        <p:nvPicPr>
          <p:cNvPr id="8" name="内容占位符 7">
            <a:extLst>
              <a:ext uri="{FF2B5EF4-FFF2-40B4-BE49-F238E27FC236}">
                <a16:creationId xmlns:a16="http://schemas.microsoft.com/office/drawing/2014/main" id="{634AFA8C-E9D5-B947-8FF3-5BB6631FA03C}"/>
              </a:ext>
            </a:extLst>
          </p:cNvPr>
          <p:cNvPicPr>
            <a:picLocks noGrp="1" noChangeAspect="1"/>
          </p:cNvPicPr>
          <p:nvPr>
            <p:ph idx="4294967295"/>
          </p:nvPr>
        </p:nvPicPr>
        <p:blipFill>
          <a:blip r:embed="rId2"/>
          <a:stretch>
            <a:fillRect/>
          </a:stretch>
        </p:blipFill>
        <p:spPr>
          <a:xfrm>
            <a:off x="810000" y="2293937"/>
            <a:ext cx="10571998" cy="3636963"/>
          </a:xfrm>
        </p:spPr>
      </p:pic>
      <p:sp>
        <p:nvSpPr>
          <p:cNvPr id="9" name="矩形 8">
            <a:extLst>
              <a:ext uri="{FF2B5EF4-FFF2-40B4-BE49-F238E27FC236}">
                <a16:creationId xmlns:a16="http://schemas.microsoft.com/office/drawing/2014/main" id="{72BF3554-EBE8-2944-9CFB-FD2C0053F705}"/>
              </a:ext>
            </a:extLst>
          </p:cNvPr>
          <p:cNvSpPr/>
          <p:nvPr/>
        </p:nvSpPr>
        <p:spPr>
          <a:xfrm>
            <a:off x="2888231" y="6173272"/>
            <a:ext cx="6415539" cy="400110"/>
          </a:xfrm>
          <a:prstGeom prst="rect">
            <a:avLst/>
          </a:prstGeom>
        </p:spPr>
        <p:txBody>
          <a:bodyPr wrap="none">
            <a:spAutoFit/>
          </a:bodyPr>
          <a:lstStyle/>
          <a:p>
            <a:r>
              <a:rPr lang="en-US" altLang="zh-CN" sz="2000" dirty="0"/>
              <a:t>Ref: </a:t>
            </a:r>
            <a:r>
              <a:rPr lang="zh-CN" altLang="en-US" sz="2000" dirty="0"/>
              <a:t>https://github.com/norov/linux/tree/ilp32-4.16</a:t>
            </a:r>
          </a:p>
        </p:txBody>
      </p:sp>
      <p:sp>
        <p:nvSpPr>
          <p:cNvPr id="3" name="灯片编号占位符 2">
            <a:extLst>
              <a:ext uri="{FF2B5EF4-FFF2-40B4-BE49-F238E27FC236}">
                <a16:creationId xmlns:a16="http://schemas.microsoft.com/office/drawing/2014/main" id="{81C2F7C7-36EE-224B-9719-B867A56F343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14713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40909475-560B-AF40-974D-1A6D59331EB1}"/>
              </a:ext>
            </a:extLst>
          </p:cNvPr>
          <p:cNvPicPr>
            <a:picLocks noGrp="1" noChangeAspect="1"/>
          </p:cNvPicPr>
          <p:nvPr>
            <p:ph idx="1"/>
          </p:nvPr>
        </p:nvPicPr>
        <p:blipFill>
          <a:blip r:embed="rId2"/>
          <a:stretch>
            <a:fillRect/>
          </a:stretch>
        </p:blipFill>
        <p:spPr>
          <a:xfrm>
            <a:off x="2519698" y="625221"/>
            <a:ext cx="8282151" cy="3602736"/>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kumimoji="1" lang="en-US" altLang="zh-CN">
                <a:solidFill>
                  <a:srgbClr val="FFFFFF"/>
                </a:solidFill>
              </a:rPr>
              <a:t>Staging features: ILP32</a:t>
            </a:r>
          </a:p>
        </p:txBody>
      </p:sp>
      <p:sp>
        <p:nvSpPr>
          <p:cNvPr id="3" name="灯片编号占位符 2">
            <a:extLst>
              <a:ext uri="{FF2B5EF4-FFF2-40B4-BE49-F238E27FC236}">
                <a16:creationId xmlns:a16="http://schemas.microsoft.com/office/drawing/2014/main" id="{22E406A3-9E24-634C-9862-2CBE113C06CC}"/>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19864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5"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6">
            <a:extLst>
              <a:ext uri="{FF2B5EF4-FFF2-40B4-BE49-F238E27FC236}">
                <a16:creationId xmlns:a16="http://schemas.microsoft.com/office/drawing/2014/main" id="{66AD23A4-8354-9F40-BB2C-10A44F31DAFF}"/>
              </a:ext>
            </a:extLst>
          </p:cNvPr>
          <p:cNvPicPr>
            <a:picLocks noGrp="1" noChangeAspect="1"/>
          </p:cNvPicPr>
          <p:nvPr>
            <p:ph idx="1"/>
          </p:nvPr>
        </p:nvPicPr>
        <p:blipFill>
          <a:blip r:embed="rId2"/>
          <a:stretch>
            <a:fillRect/>
          </a:stretch>
        </p:blipFill>
        <p:spPr>
          <a:xfrm>
            <a:off x="2144637" y="193164"/>
            <a:ext cx="7902725" cy="4227957"/>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kumimoji="1" lang="en-US" altLang="zh-CN">
                <a:solidFill>
                  <a:srgbClr val="FFFFFF"/>
                </a:solidFill>
              </a:rPr>
              <a:t>Staging features: ILP32</a:t>
            </a:r>
          </a:p>
        </p:txBody>
      </p:sp>
      <p:sp>
        <p:nvSpPr>
          <p:cNvPr id="3" name="灯片编号占位符 2">
            <a:extLst>
              <a:ext uri="{FF2B5EF4-FFF2-40B4-BE49-F238E27FC236}">
                <a16:creationId xmlns:a16="http://schemas.microsoft.com/office/drawing/2014/main" id="{BE6570FA-4473-6B41-AEF1-CD94A1223DF7}"/>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219219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A72EB-40C6-F843-98FD-A95C8EC307F7}"/>
              </a:ext>
            </a:extLst>
          </p:cNvPr>
          <p:cNvSpPr>
            <a:spLocks noGrp="1"/>
          </p:cNvSpPr>
          <p:nvPr>
            <p:ph type="title"/>
          </p:nvPr>
        </p:nvSpPr>
        <p:spPr>
          <a:xfrm>
            <a:off x="237433" y="459178"/>
            <a:ext cx="10572000" cy="779529"/>
          </a:xfrm>
        </p:spPr>
        <p:txBody>
          <a:bodyPr vert="horz" lIns="91440" tIns="45720" rIns="91440" bIns="45720" rtlCol="0" anchor="b">
            <a:normAutofit/>
          </a:bodyPr>
          <a:lstStyle/>
          <a:p>
            <a:pPr algn="ctr"/>
            <a:r>
              <a:rPr kumimoji="1" lang="en-US" altLang="zh-CN" dirty="0">
                <a:solidFill>
                  <a:srgbClr val="FFFFFF"/>
                </a:solidFill>
              </a:rPr>
              <a:t>Staging features: ILP32</a:t>
            </a:r>
          </a:p>
        </p:txBody>
      </p:sp>
      <p:sp>
        <p:nvSpPr>
          <p:cNvPr id="3" name="灯片编号占位符 2">
            <a:extLst>
              <a:ext uri="{FF2B5EF4-FFF2-40B4-BE49-F238E27FC236}">
                <a16:creationId xmlns:a16="http://schemas.microsoft.com/office/drawing/2014/main" id="{BE6570FA-4473-6B41-AEF1-CD94A1223DF7}"/>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内容占位符 6">
            <a:extLst>
              <a:ext uri="{FF2B5EF4-FFF2-40B4-BE49-F238E27FC236}">
                <a16:creationId xmlns:a16="http://schemas.microsoft.com/office/drawing/2014/main" id="{F56BBF30-FE17-CE40-860C-8A3755303A22}"/>
              </a:ext>
            </a:extLst>
          </p:cNvPr>
          <p:cNvPicPr>
            <a:picLocks noGrp="1" noChangeAspect="1"/>
          </p:cNvPicPr>
          <p:nvPr>
            <p:ph idx="1"/>
          </p:nvPr>
        </p:nvPicPr>
        <p:blipFill>
          <a:blip r:embed="rId2"/>
          <a:stretch>
            <a:fillRect/>
          </a:stretch>
        </p:blipFill>
        <p:spPr>
          <a:xfrm>
            <a:off x="2709403" y="2350225"/>
            <a:ext cx="6773195" cy="4239457"/>
          </a:xfrm>
        </p:spPr>
      </p:pic>
    </p:spTree>
    <p:extLst>
      <p:ext uri="{BB962C8B-B14F-4D97-AF65-F5344CB8AC3E}">
        <p14:creationId xmlns:p14="http://schemas.microsoft.com/office/powerpoint/2010/main" val="119193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ABCC66-E98E-9B41-B983-DF83763E8B21}"/>
              </a:ext>
            </a:extLst>
          </p:cNvPr>
          <p:cNvPicPr>
            <a:picLocks noChangeAspect="1"/>
          </p:cNvPicPr>
          <p:nvPr/>
        </p:nvPicPr>
        <p:blipFill>
          <a:blip r:embed="rId2"/>
          <a:stretch>
            <a:fillRect/>
          </a:stretch>
        </p:blipFill>
        <p:spPr>
          <a:xfrm>
            <a:off x="1529032" y="2413000"/>
            <a:ext cx="1775873" cy="1775873"/>
          </a:xfrm>
          <a:prstGeom prst="roundRect">
            <a:avLst>
              <a:gd name="adj" fmla="val 3876"/>
            </a:avLst>
          </a:prstGeom>
          <a:ln>
            <a:solidFill>
              <a:schemeClr val="accent1"/>
            </a:solidFill>
          </a:ln>
          <a:effectLst/>
        </p:spPr>
      </p:pic>
      <p:pic>
        <p:nvPicPr>
          <p:cNvPr id="5" name="图片 4">
            <a:extLst>
              <a:ext uri="{FF2B5EF4-FFF2-40B4-BE49-F238E27FC236}">
                <a16:creationId xmlns:a16="http://schemas.microsoft.com/office/drawing/2014/main" id="{5B186900-850A-CC4B-9DD0-1C625F82115F}"/>
              </a:ext>
            </a:extLst>
          </p:cNvPr>
          <p:cNvPicPr>
            <a:picLocks noChangeAspect="1"/>
          </p:cNvPicPr>
          <p:nvPr/>
        </p:nvPicPr>
        <p:blipFill>
          <a:blip r:embed="rId3"/>
          <a:stretch>
            <a:fillRect/>
          </a:stretch>
        </p:blipFill>
        <p:spPr>
          <a:xfrm>
            <a:off x="1529032" y="4353464"/>
            <a:ext cx="1775873" cy="1775873"/>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2CCAD8A7-8C4A-844F-9001-1896158BC0B1}"/>
              </a:ext>
            </a:extLst>
          </p:cNvPr>
          <p:cNvSpPr>
            <a:spLocks noGrp="1"/>
          </p:cNvSpPr>
          <p:nvPr>
            <p:ph type="title"/>
          </p:nvPr>
        </p:nvSpPr>
        <p:spPr>
          <a:xfrm>
            <a:off x="810000" y="447188"/>
            <a:ext cx="10571998" cy="970450"/>
          </a:xfrm>
        </p:spPr>
        <p:txBody>
          <a:bodyPr>
            <a:normAutofit/>
          </a:bodyPr>
          <a:lstStyle/>
          <a:p>
            <a:r>
              <a:rPr kumimoji="1" lang="en-US" altLang="zh-CN" dirty="0"/>
              <a:t>Thanks</a:t>
            </a:r>
            <a:endParaRPr kumimoji="1" lang="zh-CN" altLang="en-US" dirty="0"/>
          </a:p>
        </p:txBody>
      </p:sp>
      <p:sp>
        <p:nvSpPr>
          <p:cNvPr id="3" name="内容占位符 2">
            <a:extLst>
              <a:ext uri="{FF2B5EF4-FFF2-40B4-BE49-F238E27FC236}">
                <a16:creationId xmlns:a16="http://schemas.microsoft.com/office/drawing/2014/main" id="{732CD02E-E4FD-0444-9CF7-924E64B17FA2}"/>
              </a:ext>
            </a:extLst>
          </p:cNvPr>
          <p:cNvSpPr>
            <a:spLocks noGrp="1"/>
          </p:cNvSpPr>
          <p:nvPr>
            <p:ph idx="1"/>
          </p:nvPr>
        </p:nvSpPr>
        <p:spPr>
          <a:xfrm>
            <a:off x="3507238" y="2275128"/>
            <a:ext cx="8124497" cy="4069255"/>
          </a:xfrm>
        </p:spPr>
        <p:txBody>
          <a:bodyPr>
            <a:noAutofit/>
          </a:bodyPr>
          <a:lstStyle/>
          <a:p>
            <a:pPr>
              <a:lnSpc>
                <a:spcPct val="90000"/>
              </a:lnSpc>
            </a:pPr>
            <a:r>
              <a:rPr lang="zh-CN" altLang="en-US" sz="2000" dirty="0"/>
              <a:t>半瓦平时有随手记笔记的习惯，公众号</a:t>
            </a:r>
            <a:r>
              <a:rPr lang="en-US" altLang="zh-CN" sz="2000" dirty="0"/>
              <a:t>《</a:t>
            </a:r>
            <a:r>
              <a:rPr lang="zh-CN" altLang="en-US" sz="2000" dirty="0"/>
              <a:t>敏达生活</a:t>
            </a:r>
            <a:r>
              <a:rPr lang="en-US" altLang="zh-CN" sz="2000" dirty="0"/>
              <a:t>》</a:t>
            </a:r>
            <a:r>
              <a:rPr lang="zh-CN" altLang="en-US" sz="2000" dirty="0"/>
              <a:t>。只分享自己有体会的信息，希望能促进价值信息流动。任何建议欢迎给我留言或添加我的微信：</a:t>
            </a:r>
          </a:p>
          <a:p>
            <a:pPr>
              <a:lnSpc>
                <a:spcPct val="90000"/>
              </a:lnSpc>
            </a:pPr>
            <a:r>
              <a:rPr lang="zh-CN" altLang="en-US" sz="2000" dirty="0">
                <a:hlinkClick r:id="rId4"/>
              </a:rPr>
              <a:t>春风吹又生</a:t>
            </a:r>
            <a:r>
              <a:rPr lang="en-US" altLang="zh-CN" sz="2000" dirty="0">
                <a:hlinkClick r:id="rId4"/>
              </a:rPr>
              <a:t>—-</a:t>
            </a:r>
            <a:r>
              <a:rPr lang="zh-CN" altLang="en-US" sz="2000" dirty="0">
                <a:hlinkClick r:id="rId4"/>
              </a:rPr>
              <a:t>梳理中国</a:t>
            </a:r>
            <a:r>
              <a:rPr lang="en" altLang="zh-CN" sz="2000" dirty="0">
                <a:hlinkClick r:id="rId4"/>
              </a:rPr>
              <a:t>CPU</a:t>
            </a:r>
            <a:endParaRPr lang="en" altLang="zh-CN" sz="2000" dirty="0"/>
          </a:p>
          <a:p>
            <a:pPr>
              <a:lnSpc>
                <a:spcPct val="90000"/>
              </a:lnSpc>
            </a:pPr>
            <a:r>
              <a:rPr lang="en" altLang="zh-CN" sz="2000" dirty="0">
                <a:hlinkClick r:id="rId5"/>
              </a:rPr>
              <a:t>Linux</a:t>
            </a:r>
            <a:r>
              <a:rPr lang="zh-CN" altLang="en-US" sz="2000" dirty="0">
                <a:hlinkClick r:id="rId5"/>
              </a:rPr>
              <a:t>自动化部署工具综述（</a:t>
            </a:r>
            <a:r>
              <a:rPr lang="en" altLang="zh-CN" sz="2000" dirty="0">
                <a:hlinkClick r:id="rId5"/>
              </a:rPr>
              <a:t>Linux</a:t>
            </a:r>
            <a:r>
              <a:rPr lang="zh-CN" altLang="en-US" sz="2000" dirty="0">
                <a:hlinkClick r:id="rId5"/>
              </a:rPr>
              <a:t>自动化部署工具系列之一）</a:t>
            </a:r>
            <a:endParaRPr lang="zh-CN" altLang="en-US" sz="2000" dirty="0"/>
          </a:p>
          <a:p>
            <a:pPr>
              <a:lnSpc>
                <a:spcPct val="90000"/>
              </a:lnSpc>
            </a:pPr>
            <a:r>
              <a:rPr lang="zh-CN" altLang="en-US" sz="2000" dirty="0">
                <a:hlinkClick r:id="rId6"/>
              </a:rPr>
              <a:t>比较操作系统镜像制作方式（</a:t>
            </a:r>
            <a:r>
              <a:rPr lang="en" altLang="zh-CN" sz="2000" dirty="0">
                <a:hlinkClick r:id="rId6"/>
              </a:rPr>
              <a:t>Linux</a:t>
            </a:r>
            <a:r>
              <a:rPr lang="zh-CN" altLang="en-US" sz="2000" dirty="0">
                <a:hlinkClick r:id="rId6"/>
              </a:rPr>
              <a:t>自动化部署工具系列之二）</a:t>
            </a:r>
            <a:endParaRPr lang="zh-CN" altLang="en-US" sz="2000" dirty="0"/>
          </a:p>
          <a:p>
            <a:pPr>
              <a:lnSpc>
                <a:spcPct val="90000"/>
              </a:lnSpc>
            </a:pPr>
            <a:r>
              <a:rPr lang="en" altLang="zh-CN" sz="2000" dirty="0">
                <a:hlinkClick r:id="rId7"/>
              </a:rPr>
              <a:t>ARM</a:t>
            </a:r>
            <a:r>
              <a:rPr lang="zh-CN" altLang="en-US" sz="2000" dirty="0">
                <a:hlinkClick r:id="rId7"/>
              </a:rPr>
              <a:t>生态系统的盛会</a:t>
            </a:r>
            <a:r>
              <a:rPr lang="en" altLang="zh-CN" sz="2000" dirty="0">
                <a:hlinkClick r:id="rId7"/>
              </a:rPr>
              <a:t>Linaro connect</a:t>
            </a:r>
            <a:r>
              <a:rPr lang="zh-CN" altLang="en" sz="2000" dirty="0">
                <a:hlinkClick r:id="rId7"/>
              </a:rPr>
              <a:t>（</a:t>
            </a:r>
            <a:r>
              <a:rPr lang="zh-CN" altLang="en-US" sz="2000" dirty="0">
                <a:hlinkClick r:id="rId7"/>
              </a:rPr>
              <a:t>之一）：</a:t>
            </a:r>
            <a:r>
              <a:rPr lang="en" altLang="zh-CN" sz="2000" dirty="0">
                <a:hlinkClick r:id="rId7"/>
              </a:rPr>
              <a:t>arm64 server</a:t>
            </a:r>
            <a:r>
              <a:rPr lang="zh-CN" altLang="en-US" sz="2000" dirty="0">
                <a:hlinkClick r:id="rId7"/>
              </a:rPr>
              <a:t>和端侧</a:t>
            </a:r>
            <a:r>
              <a:rPr lang="en" altLang="zh-CN" sz="2000" dirty="0">
                <a:hlinkClick r:id="rId7"/>
              </a:rPr>
              <a:t>AI</a:t>
            </a:r>
            <a:endParaRPr lang="en" altLang="zh-CN" sz="2000" dirty="0"/>
          </a:p>
          <a:p>
            <a:pPr>
              <a:lnSpc>
                <a:spcPct val="90000"/>
              </a:lnSpc>
            </a:pPr>
            <a:r>
              <a:rPr lang="en" altLang="zh-CN" sz="2000" dirty="0">
                <a:hlinkClick r:id="rId8"/>
              </a:rPr>
              <a:t>ARM</a:t>
            </a:r>
            <a:r>
              <a:rPr lang="zh-CN" altLang="en-US" sz="2000" dirty="0">
                <a:hlinkClick r:id="rId8"/>
              </a:rPr>
              <a:t>生态系统的盛会</a:t>
            </a:r>
            <a:r>
              <a:rPr lang="en" altLang="zh-CN" sz="2000" dirty="0">
                <a:hlinkClick r:id="rId8"/>
              </a:rPr>
              <a:t>Linaro connect</a:t>
            </a:r>
            <a:r>
              <a:rPr lang="zh-CN" altLang="en" sz="2000" dirty="0">
                <a:hlinkClick r:id="rId8"/>
              </a:rPr>
              <a:t>（</a:t>
            </a:r>
            <a:r>
              <a:rPr lang="zh-CN" altLang="en-US" sz="2000" dirty="0">
                <a:hlinkClick r:id="rId8"/>
              </a:rPr>
              <a:t>之二）：</a:t>
            </a:r>
            <a:r>
              <a:rPr lang="en" altLang="zh-CN" sz="2000" dirty="0">
                <a:hlinkClick r:id="rId8"/>
              </a:rPr>
              <a:t>arm64 workstation</a:t>
            </a:r>
            <a:r>
              <a:rPr lang="zh-CN" altLang="en-US" sz="2000" dirty="0">
                <a:hlinkClick r:id="rId8"/>
              </a:rPr>
              <a:t>和低成本调试工具</a:t>
            </a:r>
            <a:endParaRPr lang="zh-CN" altLang="en-US" sz="2000" dirty="0"/>
          </a:p>
          <a:p>
            <a:pPr>
              <a:lnSpc>
                <a:spcPct val="90000"/>
              </a:lnSpc>
            </a:pPr>
            <a:r>
              <a:rPr lang="zh-CN" altLang="en-US" sz="2000" dirty="0">
                <a:hlinkClick r:id="rId9"/>
              </a:rPr>
              <a:t>内核测试小整理</a:t>
            </a:r>
            <a:endParaRPr lang="zh-CN" altLang="en-US" sz="2000" dirty="0"/>
          </a:p>
        </p:txBody>
      </p:sp>
      <p:sp>
        <p:nvSpPr>
          <p:cNvPr id="6" name="灯片编号占位符 5">
            <a:extLst>
              <a:ext uri="{FF2B5EF4-FFF2-40B4-BE49-F238E27FC236}">
                <a16:creationId xmlns:a16="http://schemas.microsoft.com/office/drawing/2014/main" id="{4968D958-95F9-CC49-A383-154419AD27C1}"/>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335255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AE1B1B4-1469-3D45-B60D-4DB5FD1CC188}"/>
              </a:ext>
            </a:extLst>
          </p:cNvPr>
          <p:cNvPicPr>
            <a:picLocks noChangeAspect="1"/>
          </p:cNvPicPr>
          <p:nvPr/>
        </p:nvPicPr>
        <p:blipFill>
          <a:blip r:embed="rId3"/>
          <a:stretch>
            <a:fillRect/>
          </a:stretch>
        </p:blipFill>
        <p:spPr>
          <a:xfrm>
            <a:off x="1529032" y="2413000"/>
            <a:ext cx="1775873" cy="1775873"/>
          </a:xfrm>
          <a:prstGeom prst="roundRect">
            <a:avLst>
              <a:gd name="adj" fmla="val 3876"/>
            </a:avLst>
          </a:prstGeom>
          <a:ln>
            <a:solidFill>
              <a:schemeClr val="accent1"/>
            </a:solidFill>
          </a:ln>
          <a:effectLst/>
        </p:spPr>
      </p:pic>
      <p:pic>
        <p:nvPicPr>
          <p:cNvPr id="5" name="图片 4">
            <a:extLst>
              <a:ext uri="{FF2B5EF4-FFF2-40B4-BE49-F238E27FC236}">
                <a16:creationId xmlns:a16="http://schemas.microsoft.com/office/drawing/2014/main" id="{C103E2B1-A39F-404A-BA7B-2FE3003A5B35}"/>
              </a:ext>
            </a:extLst>
          </p:cNvPr>
          <p:cNvPicPr>
            <a:picLocks noChangeAspect="1"/>
          </p:cNvPicPr>
          <p:nvPr/>
        </p:nvPicPr>
        <p:blipFill>
          <a:blip r:embed="rId4"/>
          <a:stretch>
            <a:fillRect/>
          </a:stretch>
        </p:blipFill>
        <p:spPr>
          <a:xfrm>
            <a:off x="1529032" y="4353464"/>
            <a:ext cx="1775873" cy="1775873"/>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7DC23DE4-D919-CE4C-B111-1D0D889B3AFF}"/>
              </a:ext>
            </a:extLst>
          </p:cNvPr>
          <p:cNvSpPr>
            <a:spLocks noGrp="1"/>
          </p:cNvSpPr>
          <p:nvPr>
            <p:ph type="title"/>
          </p:nvPr>
        </p:nvSpPr>
        <p:spPr>
          <a:xfrm>
            <a:off x="810000" y="447188"/>
            <a:ext cx="10571998" cy="970450"/>
          </a:xfrm>
        </p:spPr>
        <p:txBody>
          <a:bodyPr>
            <a:normAutofit/>
          </a:bodyPr>
          <a:lstStyle/>
          <a:p>
            <a:r>
              <a:rPr kumimoji="1" lang="en-US" altLang="zh-CN" dirty="0"/>
              <a:t>Who</a:t>
            </a:r>
            <a:r>
              <a:rPr kumimoji="1" lang="zh-CN" altLang="en-US" dirty="0"/>
              <a:t> </a:t>
            </a:r>
            <a:r>
              <a:rPr kumimoji="1" lang="en-US" altLang="zh-CN" dirty="0"/>
              <a:t>I</a:t>
            </a:r>
            <a:r>
              <a:rPr kumimoji="1" lang="zh-CN" altLang="en-US" dirty="0"/>
              <a:t> </a:t>
            </a:r>
            <a:r>
              <a:rPr kumimoji="1" lang="en-US" altLang="zh-CN" dirty="0"/>
              <a:t>am?</a:t>
            </a:r>
            <a:endParaRPr kumimoji="1" lang="zh-CN" altLang="en-US" dirty="0"/>
          </a:p>
        </p:txBody>
      </p:sp>
      <p:sp>
        <p:nvSpPr>
          <p:cNvPr id="3" name="内容占位符 2">
            <a:extLst>
              <a:ext uri="{FF2B5EF4-FFF2-40B4-BE49-F238E27FC236}">
                <a16:creationId xmlns:a16="http://schemas.microsoft.com/office/drawing/2014/main" id="{03C28B74-71D7-2048-84E8-6E043E872CE9}"/>
              </a:ext>
            </a:extLst>
          </p:cNvPr>
          <p:cNvSpPr>
            <a:spLocks noGrp="1"/>
          </p:cNvSpPr>
          <p:nvPr>
            <p:ph idx="1"/>
          </p:nvPr>
        </p:nvSpPr>
        <p:spPr>
          <a:xfrm>
            <a:off x="4330699" y="2413000"/>
            <a:ext cx="7052733" cy="3632200"/>
          </a:xfrm>
        </p:spPr>
        <p:txBody>
          <a:bodyPr>
            <a:normAutofit/>
          </a:bodyPr>
          <a:lstStyle/>
          <a:p>
            <a:r>
              <a:rPr kumimoji="1" lang="en-US" altLang="zh-CN" sz="3000" dirty="0"/>
              <a:t>Linux</a:t>
            </a:r>
            <a:r>
              <a:rPr kumimoji="1" lang="zh-CN" altLang="en-US" sz="3000" dirty="0"/>
              <a:t> </a:t>
            </a:r>
            <a:r>
              <a:rPr kumimoji="1" lang="en-US" altLang="zh-CN" sz="3000" dirty="0"/>
              <a:t>kernel</a:t>
            </a:r>
            <a:r>
              <a:rPr kumimoji="1" lang="zh-CN" altLang="en-US" sz="3000" dirty="0"/>
              <a:t> </a:t>
            </a:r>
            <a:r>
              <a:rPr kumimoji="1" lang="en-US" altLang="zh-CN" sz="3000" dirty="0"/>
              <a:t>developer</a:t>
            </a:r>
          </a:p>
          <a:p>
            <a:r>
              <a:rPr kumimoji="1" lang="en-US" altLang="zh-CN" sz="3000" dirty="0"/>
              <a:t>Distributed</a:t>
            </a:r>
            <a:r>
              <a:rPr kumimoji="1" lang="zh-CN" altLang="en-US" sz="3000" dirty="0"/>
              <a:t> </a:t>
            </a:r>
            <a:r>
              <a:rPr kumimoji="1" lang="en-US" altLang="zh-CN" sz="3000" dirty="0"/>
              <a:t>storage</a:t>
            </a:r>
            <a:r>
              <a:rPr kumimoji="1" lang="zh-CN" altLang="en-US" sz="3000" dirty="0"/>
              <a:t> </a:t>
            </a:r>
            <a:r>
              <a:rPr kumimoji="1" lang="en-US" altLang="zh-CN" sz="3000" dirty="0"/>
              <a:t>developer</a:t>
            </a:r>
          </a:p>
          <a:p>
            <a:r>
              <a:rPr kumimoji="1" lang="en-US" altLang="zh-CN" sz="3000" dirty="0"/>
              <a:t>Open</a:t>
            </a:r>
            <a:r>
              <a:rPr kumimoji="1" lang="zh-CN" altLang="en-US" sz="3000" dirty="0"/>
              <a:t> </a:t>
            </a:r>
            <a:r>
              <a:rPr kumimoji="1" lang="en-US" altLang="zh-CN" sz="3000" dirty="0"/>
              <a:t>source lover</a:t>
            </a:r>
          </a:p>
          <a:p>
            <a:r>
              <a:rPr kumimoji="1" lang="en-US" altLang="zh-CN" sz="3000" dirty="0" err="1"/>
              <a:t>Wechat</a:t>
            </a:r>
            <a:r>
              <a:rPr kumimoji="1" lang="en-US" altLang="zh-CN" sz="3000" dirty="0"/>
              <a:t> public account: </a:t>
            </a:r>
            <a:r>
              <a:rPr kumimoji="1" lang="zh-CN" altLang="en-US" sz="3000" dirty="0"/>
              <a:t>敏达生活</a:t>
            </a:r>
            <a:endParaRPr kumimoji="1" lang="en-US" altLang="zh-CN" sz="3000" dirty="0"/>
          </a:p>
        </p:txBody>
      </p:sp>
      <p:sp>
        <p:nvSpPr>
          <p:cNvPr id="6" name="灯片编号占位符 5">
            <a:extLst>
              <a:ext uri="{FF2B5EF4-FFF2-40B4-BE49-F238E27FC236}">
                <a16:creationId xmlns:a16="http://schemas.microsoft.com/office/drawing/2014/main" id="{1A8E7F4E-1523-6649-B0BE-604029F7C830}"/>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33681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A1026-B8DF-2842-9C95-0C49DDD4CEE9}"/>
              </a:ext>
            </a:extLst>
          </p:cNvPr>
          <p:cNvSpPr>
            <a:spLocks noGrp="1"/>
          </p:cNvSpPr>
          <p:nvPr>
            <p:ph type="title"/>
          </p:nvPr>
        </p:nvSpPr>
        <p:spPr/>
        <p:txBody>
          <a:bodyPr/>
          <a:lstStyle/>
          <a:p>
            <a:r>
              <a:rPr kumimoji="1" lang="en-US" altLang="zh-CN" dirty="0"/>
              <a:t>Live with upstream kernel</a:t>
            </a:r>
            <a:endParaRPr kumimoji="1" lang="zh-CN" altLang="en-US" dirty="0"/>
          </a:p>
        </p:txBody>
      </p:sp>
      <p:sp>
        <p:nvSpPr>
          <p:cNvPr id="3" name="内容占位符 2">
            <a:extLst>
              <a:ext uri="{FF2B5EF4-FFF2-40B4-BE49-F238E27FC236}">
                <a16:creationId xmlns:a16="http://schemas.microsoft.com/office/drawing/2014/main" id="{DD2218B9-1B7D-2348-B9A7-95522578DE09}"/>
              </a:ext>
            </a:extLst>
          </p:cNvPr>
          <p:cNvSpPr>
            <a:spLocks noGrp="1"/>
          </p:cNvSpPr>
          <p:nvPr>
            <p:ph idx="1"/>
          </p:nvPr>
        </p:nvSpPr>
        <p:spPr>
          <a:xfrm>
            <a:off x="818712" y="2222287"/>
            <a:ext cx="10554574" cy="4122096"/>
          </a:xfrm>
        </p:spPr>
        <p:txBody>
          <a:bodyPr>
            <a:noAutofit/>
          </a:bodyPr>
          <a:lstStyle/>
          <a:p>
            <a:r>
              <a:rPr kumimoji="1" lang="en-US" altLang="zh-CN" sz="2000" dirty="0"/>
              <a:t>Why</a:t>
            </a:r>
          </a:p>
          <a:p>
            <a:pPr lvl="1"/>
            <a:r>
              <a:rPr kumimoji="1" lang="en-US" altLang="zh-CN" sz="2000" dirty="0"/>
              <a:t>Minimize migration effort</a:t>
            </a:r>
          </a:p>
          <a:p>
            <a:pPr lvl="2"/>
            <a:r>
              <a:rPr kumimoji="1" lang="en-US" altLang="zh-CN" sz="2000" dirty="0"/>
              <a:t>E.g. migrate from kernel 4.4(16.04) to kernel 4.15(18.04) after three years LTS.</a:t>
            </a:r>
          </a:p>
          <a:p>
            <a:pPr lvl="1"/>
            <a:r>
              <a:rPr kumimoji="1" lang="en-US" altLang="zh-CN" sz="2000" dirty="0"/>
              <a:t>Collaborate with community</a:t>
            </a:r>
          </a:p>
          <a:p>
            <a:r>
              <a:rPr kumimoji="1" lang="en-US" altLang="zh-CN" sz="2000" dirty="0"/>
              <a:t>What</a:t>
            </a:r>
          </a:p>
          <a:p>
            <a:pPr lvl="1"/>
            <a:r>
              <a:rPr kumimoji="1" lang="en-US" altLang="zh-CN" sz="2000" dirty="0"/>
              <a:t>Feature</a:t>
            </a:r>
          </a:p>
          <a:p>
            <a:pPr lvl="1"/>
            <a:r>
              <a:rPr kumimoji="1" lang="en-US" altLang="zh-CN" sz="2000" dirty="0"/>
              <a:t>Pull request</a:t>
            </a:r>
          </a:p>
          <a:p>
            <a:pPr lvl="1"/>
            <a:r>
              <a:rPr kumimoji="1" lang="en-US" altLang="zh-CN" sz="2000" dirty="0"/>
              <a:t>Commit message</a:t>
            </a:r>
          </a:p>
          <a:p>
            <a:pPr lvl="1"/>
            <a:r>
              <a:rPr kumimoji="1" lang="en-US" altLang="zh-CN" sz="2000" dirty="0"/>
              <a:t>Code</a:t>
            </a:r>
            <a:endParaRPr kumimoji="1" lang="zh-CN" altLang="en-US" sz="2000" dirty="0"/>
          </a:p>
        </p:txBody>
      </p:sp>
      <p:sp>
        <p:nvSpPr>
          <p:cNvPr id="4" name="灯片编号占位符 3">
            <a:extLst>
              <a:ext uri="{FF2B5EF4-FFF2-40B4-BE49-F238E27FC236}">
                <a16:creationId xmlns:a16="http://schemas.microsoft.com/office/drawing/2014/main" id="{8396D1E9-F087-D243-B971-21F665832270}"/>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22532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9A1026-B8DF-2842-9C95-0C49DDD4CEE9}"/>
              </a:ext>
            </a:extLst>
          </p:cNvPr>
          <p:cNvSpPr>
            <a:spLocks noGrp="1"/>
          </p:cNvSpPr>
          <p:nvPr>
            <p:ph type="title"/>
          </p:nvPr>
        </p:nvSpPr>
        <p:spPr/>
        <p:txBody>
          <a:bodyPr/>
          <a:lstStyle/>
          <a:p>
            <a:r>
              <a:rPr kumimoji="1" lang="en-US" altLang="zh-CN" dirty="0"/>
              <a:t>Live with upstream kernel</a:t>
            </a:r>
            <a:endParaRPr kumimoji="1" lang="zh-CN" altLang="en-US" dirty="0"/>
          </a:p>
        </p:txBody>
      </p:sp>
      <p:sp>
        <p:nvSpPr>
          <p:cNvPr id="3" name="内容占位符 2">
            <a:extLst>
              <a:ext uri="{FF2B5EF4-FFF2-40B4-BE49-F238E27FC236}">
                <a16:creationId xmlns:a16="http://schemas.microsoft.com/office/drawing/2014/main" id="{DD2218B9-1B7D-2348-B9A7-95522578DE09}"/>
              </a:ext>
            </a:extLst>
          </p:cNvPr>
          <p:cNvSpPr>
            <a:spLocks noGrp="1"/>
          </p:cNvSpPr>
          <p:nvPr>
            <p:ph idx="1"/>
          </p:nvPr>
        </p:nvSpPr>
        <p:spPr/>
        <p:txBody>
          <a:bodyPr>
            <a:normAutofit/>
          </a:bodyPr>
          <a:lstStyle/>
          <a:p>
            <a:r>
              <a:rPr kumimoji="1" lang="en-US" altLang="zh-CN" sz="2000" dirty="0"/>
              <a:t>How</a:t>
            </a:r>
          </a:p>
          <a:p>
            <a:pPr lvl="1"/>
            <a:r>
              <a:rPr kumimoji="1" lang="en-US" altLang="zh-CN" sz="2000" dirty="0"/>
              <a:t>Website</a:t>
            </a:r>
          </a:p>
          <a:p>
            <a:pPr lvl="1"/>
            <a:r>
              <a:rPr kumimoji="1" lang="en-US" altLang="zh-CN" sz="2000" dirty="0"/>
              <a:t>Mailing list</a:t>
            </a:r>
          </a:p>
          <a:p>
            <a:pPr lvl="1"/>
            <a:r>
              <a:rPr kumimoji="1" lang="en-US" altLang="zh-CN" sz="2000" dirty="0"/>
              <a:t>IRC(e.g. </a:t>
            </a:r>
            <a:r>
              <a:rPr kumimoji="1" lang="en-US" altLang="zh-CN" sz="2000" dirty="0" err="1"/>
              <a:t>irccloud</a:t>
            </a:r>
            <a:r>
              <a:rPr kumimoji="1" lang="en-US" altLang="zh-CN" sz="2000" dirty="0"/>
              <a:t>)</a:t>
            </a:r>
          </a:p>
          <a:p>
            <a:pPr lvl="1"/>
            <a:r>
              <a:rPr kumimoji="1" lang="en-US" altLang="zh-CN" sz="2000" dirty="0"/>
              <a:t>Conference</a:t>
            </a:r>
          </a:p>
        </p:txBody>
      </p:sp>
      <p:sp>
        <p:nvSpPr>
          <p:cNvPr id="4" name="灯片编号占位符 3">
            <a:extLst>
              <a:ext uri="{FF2B5EF4-FFF2-40B4-BE49-F238E27FC236}">
                <a16:creationId xmlns:a16="http://schemas.microsoft.com/office/drawing/2014/main" id="{8396D1E9-F087-D243-B971-21F665832270}"/>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92325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B3B479-533D-FF4A-8A31-4C8E526115BD}"/>
              </a:ext>
            </a:extLst>
          </p:cNvPr>
          <p:cNvSpPr>
            <a:spLocks noGrp="1"/>
          </p:cNvSpPr>
          <p:nvPr>
            <p:ph type="title"/>
          </p:nvPr>
        </p:nvSpPr>
        <p:spPr/>
        <p:txBody>
          <a:bodyPr/>
          <a:lstStyle/>
          <a:p>
            <a:r>
              <a:rPr kumimoji="1" lang="en-US" altLang="zh-CN" dirty="0"/>
              <a:t>Live with upstream kernel: How</a:t>
            </a:r>
            <a:endParaRPr kumimoji="1" lang="zh-CN" altLang="en-US" dirty="0"/>
          </a:p>
        </p:txBody>
      </p:sp>
      <p:sp>
        <p:nvSpPr>
          <p:cNvPr id="3" name="内容占位符 2">
            <a:extLst>
              <a:ext uri="{FF2B5EF4-FFF2-40B4-BE49-F238E27FC236}">
                <a16:creationId xmlns:a16="http://schemas.microsoft.com/office/drawing/2014/main" id="{1B9C14C8-A44D-0A49-B575-E7397C64523F}"/>
              </a:ext>
            </a:extLst>
          </p:cNvPr>
          <p:cNvSpPr>
            <a:spLocks noGrp="1"/>
          </p:cNvSpPr>
          <p:nvPr>
            <p:ph idx="1"/>
          </p:nvPr>
        </p:nvSpPr>
        <p:spPr/>
        <p:txBody>
          <a:bodyPr>
            <a:normAutofit/>
          </a:bodyPr>
          <a:lstStyle/>
          <a:p>
            <a:r>
              <a:rPr kumimoji="1" lang="en" altLang="zh-CN" sz="2000" dirty="0"/>
              <a:t>kernel newbie</a:t>
            </a:r>
            <a:r>
              <a:rPr kumimoji="1" lang="en-US" altLang="zh-CN" sz="2000" dirty="0"/>
              <a:t>: </a:t>
            </a:r>
            <a:r>
              <a:rPr kumimoji="1" lang="en" altLang="zh-CN" sz="2000" dirty="0"/>
              <a:t>https://</a:t>
            </a:r>
            <a:r>
              <a:rPr kumimoji="1" lang="en" altLang="zh-CN" sz="2000" dirty="0" err="1"/>
              <a:t>kernelnewbies.org</a:t>
            </a:r>
            <a:r>
              <a:rPr kumimoji="1" lang="en" altLang="zh-CN" sz="2000" dirty="0"/>
              <a:t>/Linux_4.16</a:t>
            </a:r>
          </a:p>
          <a:p>
            <a:r>
              <a:rPr kumimoji="1" lang="en" altLang="zh-CN" sz="2000" dirty="0"/>
              <a:t>LWN: merge window</a:t>
            </a:r>
          </a:p>
          <a:p>
            <a:pPr lvl="1"/>
            <a:r>
              <a:rPr kumimoji="1" lang="en" altLang="zh-CN" sz="2000" dirty="0"/>
              <a:t>4.16 Part1: </a:t>
            </a:r>
            <a:r>
              <a:rPr kumimoji="1" lang="en" altLang="zh-CN" sz="2000" dirty="0">
                <a:hlinkClick r:id="rId2"/>
              </a:rPr>
              <a:t>https://lwn.net/Articles/746129/</a:t>
            </a:r>
            <a:endParaRPr kumimoji="1" lang="en" altLang="zh-CN" sz="2000" dirty="0"/>
          </a:p>
          <a:p>
            <a:pPr lvl="1"/>
            <a:r>
              <a:rPr kumimoji="1" lang="en" altLang="zh-CN" sz="2000" dirty="0"/>
              <a:t>4.16 Part2: </a:t>
            </a:r>
            <a:r>
              <a:rPr kumimoji="1" lang="en" altLang="zh-CN" sz="2000" dirty="0">
                <a:hlinkClick r:id="rId3"/>
              </a:rPr>
              <a:t>https://lwn.net/Articles/746791/</a:t>
            </a:r>
            <a:endParaRPr kumimoji="1" lang="en" altLang="zh-CN" sz="2000" dirty="0"/>
          </a:p>
          <a:p>
            <a:pPr lvl="1"/>
            <a:r>
              <a:rPr kumimoji="1" lang="en" altLang="zh-CN" sz="2000" dirty="0"/>
              <a:t>4.17 Part1: </a:t>
            </a:r>
            <a:r>
              <a:rPr kumimoji="1" lang="en" altLang="zh-CN" sz="2000" dirty="0">
                <a:hlinkClick r:id="rId4"/>
              </a:rPr>
              <a:t>https://lwn.net/Articles/750928/</a:t>
            </a:r>
            <a:endParaRPr kumimoji="1" lang="en" altLang="zh-CN" sz="2000" dirty="0"/>
          </a:p>
          <a:p>
            <a:pPr lvl="1"/>
            <a:r>
              <a:rPr kumimoji="1" lang="en" altLang="zh-CN" sz="2000" dirty="0"/>
              <a:t>4.17 Part2: </a:t>
            </a:r>
            <a:r>
              <a:rPr kumimoji="1" lang="en" altLang="zh-CN" sz="2000" dirty="0">
                <a:hlinkClick r:id="rId5"/>
              </a:rPr>
              <a:t>https://lwn.net/Articles/751482/</a:t>
            </a:r>
            <a:endParaRPr kumimoji="1" lang="en" altLang="zh-CN" sz="2000" dirty="0"/>
          </a:p>
        </p:txBody>
      </p:sp>
      <p:sp>
        <p:nvSpPr>
          <p:cNvPr id="4" name="灯片编号占位符 3">
            <a:extLst>
              <a:ext uri="{FF2B5EF4-FFF2-40B4-BE49-F238E27FC236}">
                <a16:creationId xmlns:a16="http://schemas.microsoft.com/office/drawing/2014/main" id="{3B6F1323-59B1-784E-B00A-0B1AF1BA9BB4}"/>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08594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标题 1">
            <a:extLst>
              <a:ext uri="{FF2B5EF4-FFF2-40B4-BE49-F238E27FC236}">
                <a16:creationId xmlns:a16="http://schemas.microsoft.com/office/drawing/2014/main" id="{6D113186-6D73-0842-A8C0-A76207A5D440}"/>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r>
              <a:rPr kumimoji="1" lang="en-US" altLang="zh-CN" sz="6600" dirty="0"/>
              <a:t>Who writes the Linux kernel?</a:t>
            </a:r>
          </a:p>
        </p:txBody>
      </p:sp>
      <p:sp>
        <p:nvSpPr>
          <p:cNvPr id="3" name="灯片编号占位符 2">
            <a:extLst>
              <a:ext uri="{FF2B5EF4-FFF2-40B4-BE49-F238E27FC236}">
                <a16:creationId xmlns:a16="http://schemas.microsoft.com/office/drawing/2014/main" id="{3703C7FB-C0A7-E246-AD85-75F7DD2FBC0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430113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8" name="内容占位符 4">
            <a:extLst>
              <a:ext uri="{FF2B5EF4-FFF2-40B4-BE49-F238E27FC236}">
                <a16:creationId xmlns:a16="http://schemas.microsoft.com/office/drawing/2014/main" id="{A1140167-C329-F441-BF77-BE98CAA18D55}"/>
              </a:ext>
            </a:extLst>
          </p:cNvPr>
          <p:cNvPicPr>
            <a:picLocks noChangeAspect="1"/>
          </p:cNvPicPr>
          <p:nvPr/>
        </p:nvPicPr>
        <p:blipFill>
          <a:blip r:embed="rId2"/>
          <a:stretch>
            <a:fillRect/>
          </a:stretch>
        </p:blipFill>
        <p:spPr>
          <a:xfrm>
            <a:off x="451514" y="565887"/>
            <a:ext cx="11288972" cy="3838248"/>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FD9B8CAB-CD41-E542-965C-64AC427F3E35}"/>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kumimoji="1" lang="en-US" altLang="zh-CN" sz="3200">
                <a:solidFill>
                  <a:srgbClr val="FFFFFF"/>
                </a:solidFill>
              </a:rPr>
              <a:t>Who writes the Linux kernel</a:t>
            </a:r>
          </a:p>
        </p:txBody>
      </p:sp>
      <p:sp>
        <p:nvSpPr>
          <p:cNvPr id="10" name="Content Placeholder 9">
            <a:extLst>
              <a:ext uri="{FF2B5EF4-FFF2-40B4-BE49-F238E27FC236}">
                <a16:creationId xmlns:a16="http://schemas.microsoft.com/office/drawing/2014/main" id="{CECC7043-DBDC-4B83-8B39-BA32B1DC8056}"/>
              </a:ext>
            </a:extLst>
          </p:cNvPr>
          <p:cNvSpPr>
            <a:spLocks noGrp="1"/>
          </p:cNvSpPr>
          <p:nvPr>
            <p:ph idx="1"/>
          </p:nvPr>
        </p:nvSpPr>
        <p:spPr>
          <a:xfrm>
            <a:off x="451514" y="5825437"/>
            <a:ext cx="10930487" cy="469185"/>
          </a:xfrm>
        </p:spPr>
        <p:txBody>
          <a:bodyPr vert="horz" lIns="91440" tIns="45720" rIns="91440" bIns="45720" rtlCol="0" anchor="t">
            <a:normAutofit/>
          </a:bodyPr>
          <a:lstStyle/>
          <a:p>
            <a:pPr marL="0" indent="0">
              <a:buNone/>
            </a:pPr>
            <a:r>
              <a:rPr lang="en-US" kern="1200">
                <a:solidFill>
                  <a:srgbClr val="FFFFFF"/>
                </a:solidFill>
                <a:latin typeface="+mn-lt"/>
                <a:ea typeface="+mn-ea"/>
                <a:cs typeface="+mn-cs"/>
              </a:rPr>
              <a:t>ref: http://www.remword.com/kps_result/all_whole_line.htm</a:t>
            </a:r>
          </a:p>
        </p:txBody>
      </p:sp>
      <p:sp>
        <p:nvSpPr>
          <p:cNvPr id="3" name="灯片编号占位符 2">
            <a:extLst>
              <a:ext uri="{FF2B5EF4-FFF2-40B4-BE49-F238E27FC236}">
                <a16:creationId xmlns:a16="http://schemas.microsoft.com/office/drawing/2014/main" id="{285A11CE-C0A0-BA40-93D3-46CB5D08F28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94667671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965D5EB5-94DB-4B45-83D0-5689E319ECE0}"/>
              </a:ext>
            </a:extLst>
          </p:cNvPr>
          <p:cNvPicPr>
            <a:picLocks noChangeAspect="1"/>
          </p:cNvPicPr>
          <p:nvPr/>
        </p:nvPicPr>
        <p:blipFill>
          <a:blip r:embed="rId3"/>
          <a:stretch>
            <a:fillRect/>
          </a:stretch>
        </p:blipFill>
        <p:spPr>
          <a:xfrm>
            <a:off x="643467" y="701995"/>
            <a:ext cx="6268060" cy="5280839"/>
          </a:xfrm>
          <a:prstGeom prst="roundRect">
            <a:avLst>
              <a:gd name="adj" fmla="val 3876"/>
            </a:avLst>
          </a:prstGeom>
          <a:ln>
            <a:solidFill>
              <a:schemeClr val="accent1"/>
            </a:solidFill>
          </a:ln>
          <a:effectLst/>
        </p:spPr>
      </p:pic>
      <p:sp>
        <p:nvSpPr>
          <p:cNvPr id="2" name="标题 1">
            <a:extLst>
              <a:ext uri="{FF2B5EF4-FFF2-40B4-BE49-F238E27FC236}">
                <a16:creationId xmlns:a16="http://schemas.microsoft.com/office/drawing/2014/main" id="{FD9B8CAB-CD41-E542-965C-64AC427F3E35}"/>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kumimoji="1" lang="en-US" altLang="zh-CN" sz="4400" dirty="0"/>
              <a:t>Who writes the Linux kernel</a:t>
            </a:r>
          </a:p>
        </p:txBody>
      </p:sp>
      <p:sp>
        <p:nvSpPr>
          <p:cNvPr id="10" name="Content Placeholder 9">
            <a:extLst>
              <a:ext uri="{FF2B5EF4-FFF2-40B4-BE49-F238E27FC236}">
                <a16:creationId xmlns:a16="http://schemas.microsoft.com/office/drawing/2014/main" id="{CECC7043-DBDC-4B83-8B39-BA32B1DC8056}"/>
              </a:ext>
            </a:extLst>
          </p:cNvPr>
          <p:cNvSpPr>
            <a:spLocks noGrp="1"/>
          </p:cNvSpPr>
          <p:nvPr>
            <p:ph idx="1"/>
          </p:nvPr>
        </p:nvSpPr>
        <p:spPr>
          <a:xfrm>
            <a:off x="8134349" y="457199"/>
            <a:ext cx="3247652" cy="1362075"/>
          </a:xfrm>
        </p:spPr>
        <p:txBody>
          <a:bodyPr vert="horz" lIns="91440" tIns="45720" rIns="91440" bIns="45720" rtlCol="0" anchor="b">
            <a:normAutofit/>
          </a:bodyPr>
          <a:lstStyle/>
          <a:p>
            <a:pPr marL="0" indent="0">
              <a:buNone/>
            </a:pPr>
            <a:r>
              <a:rPr lang="en-US" kern="1200" dirty="0">
                <a:solidFill>
                  <a:srgbClr val="FFFFFF"/>
                </a:solidFill>
                <a:latin typeface="+mn-lt"/>
                <a:ea typeface="+mn-ea"/>
                <a:cs typeface="+mn-cs"/>
              </a:rPr>
              <a:t>ref: </a:t>
            </a:r>
            <a:r>
              <a:rPr lang="en-US" kern="1200">
                <a:solidFill>
                  <a:srgbClr val="FFFFFF"/>
                </a:solidFill>
                <a:latin typeface="+mn-lt"/>
                <a:ea typeface="+mn-ea"/>
                <a:cs typeface="+mn-cs"/>
              </a:rPr>
              <a:t>https://lwn.net/Articles/750054/</a:t>
            </a:r>
            <a:endParaRPr lang="en-US" kern="1200" dirty="0">
              <a:solidFill>
                <a:srgbClr val="FFFFFF"/>
              </a:solidFill>
              <a:latin typeface="+mn-lt"/>
              <a:ea typeface="+mn-ea"/>
              <a:cs typeface="+mn-cs"/>
            </a:endParaRPr>
          </a:p>
        </p:txBody>
      </p:sp>
      <p:sp>
        <p:nvSpPr>
          <p:cNvPr id="3" name="灯片编号占位符 2">
            <a:extLst>
              <a:ext uri="{FF2B5EF4-FFF2-40B4-BE49-F238E27FC236}">
                <a16:creationId xmlns:a16="http://schemas.microsoft.com/office/drawing/2014/main" id="{1971281F-8A7F-744F-BBAA-B7D2DCD518F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43466423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1765</TotalTime>
  <Words>854</Words>
  <Application>Microsoft Macintosh PowerPoint</Application>
  <PresentationFormat>宽屏</PresentationFormat>
  <Paragraphs>126</Paragraphs>
  <Slides>27</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等线</vt:lpstr>
      <vt:lpstr>宋体</vt:lpstr>
      <vt:lpstr>Arial</vt:lpstr>
      <vt:lpstr>Century Gothic</vt:lpstr>
      <vt:lpstr>Wingdings 2</vt:lpstr>
      <vt:lpstr>引用</vt:lpstr>
      <vt:lpstr>Linux内核最新进展</vt:lpstr>
      <vt:lpstr>Outline</vt:lpstr>
      <vt:lpstr>Who I am?</vt:lpstr>
      <vt:lpstr>Live with upstream kernel</vt:lpstr>
      <vt:lpstr>Live with upstream kernel</vt:lpstr>
      <vt:lpstr>Live with upstream kernel: How</vt:lpstr>
      <vt:lpstr>Who writes the Linux kernel?</vt:lpstr>
      <vt:lpstr>Who writes the Linux kernel</vt:lpstr>
      <vt:lpstr>Who writes the Linux kernel</vt:lpstr>
      <vt:lpstr>Meltdown and Spectre</vt:lpstr>
      <vt:lpstr>Spectre vulnerability(variant 1): "bounds-check bypass"</vt:lpstr>
      <vt:lpstr>Spectre vulnerability(variant 1): "bounds-check bypass” cont</vt:lpstr>
      <vt:lpstr>PowerPoint 演示文稿</vt:lpstr>
      <vt:lpstr>Spectre vulnerability(variant 1): “bounds-check bypass” cont(arm64)</vt:lpstr>
      <vt:lpstr>Spectre vulnerability(variant 1): “bounds-check bypass” cont(arm64)</vt:lpstr>
      <vt:lpstr>SCMI: ARM System Control and Management Interface</vt:lpstr>
      <vt:lpstr>PowerPoint 演示文稿</vt:lpstr>
      <vt:lpstr>SCMI: ARM System Control and Management Interface</vt:lpstr>
      <vt:lpstr>SCMI: ARM System Control and Management Interface</vt:lpstr>
      <vt:lpstr>Memory encryption: Intel SGX</vt:lpstr>
      <vt:lpstr>Memory encryption: AMD SEV</vt:lpstr>
      <vt:lpstr>Memory: Introduce MAP_FIXED_NOREPLACE</vt:lpstr>
      <vt:lpstr>Staging features: ILP32</vt:lpstr>
      <vt:lpstr>Staging features: ILP32</vt:lpstr>
      <vt:lpstr>Staging features: ILP32</vt:lpstr>
      <vt:lpstr>Staging features: ILP32</vt:lpstr>
      <vt:lpstr>Thanks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Linux内核最新进展分享</dc:title>
  <dc:creator>张健 (Bamvor Zhang)</dc:creator>
  <cp:lastModifiedBy>张健 (Bamvor Zhang)</cp:lastModifiedBy>
  <cp:revision>156</cp:revision>
  <cp:lastPrinted>2018-05-22T10:59:27Z</cp:lastPrinted>
  <dcterms:created xsi:type="dcterms:W3CDTF">2018-05-20T12:46:37Z</dcterms:created>
  <dcterms:modified xsi:type="dcterms:W3CDTF">2018-05-23T04:25:30Z</dcterms:modified>
</cp:coreProperties>
</file>